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42"/>
  </p:notesMasterIdLst>
  <p:sldIdLst>
    <p:sldId id="256" r:id="rId2"/>
    <p:sldId id="257" r:id="rId3"/>
    <p:sldId id="261" r:id="rId4"/>
    <p:sldId id="292" r:id="rId5"/>
    <p:sldId id="263" r:id="rId6"/>
    <p:sldId id="264" r:id="rId7"/>
    <p:sldId id="262" r:id="rId8"/>
    <p:sldId id="265" r:id="rId9"/>
    <p:sldId id="258" r:id="rId10"/>
    <p:sldId id="284" r:id="rId11"/>
    <p:sldId id="266" r:id="rId12"/>
    <p:sldId id="267" r:id="rId13"/>
    <p:sldId id="268" r:id="rId14"/>
    <p:sldId id="269" r:id="rId15"/>
    <p:sldId id="277" r:id="rId16"/>
    <p:sldId id="275" r:id="rId17"/>
    <p:sldId id="276" r:id="rId18"/>
    <p:sldId id="274" r:id="rId19"/>
    <p:sldId id="273" r:id="rId20"/>
    <p:sldId id="271" r:id="rId21"/>
    <p:sldId id="280" r:id="rId22"/>
    <p:sldId id="282" r:id="rId23"/>
    <p:sldId id="293" r:id="rId24"/>
    <p:sldId id="294" r:id="rId25"/>
    <p:sldId id="295" r:id="rId26"/>
    <p:sldId id="296" r:id="rId27"/>
    <p:sldId id="279" r:id="rId28"/>
    <p:sldId id="272" r:id="rId29"/>
    <p:sldId id="260" r:id="rId30"/>
    <p:sldId id="285" r:id="rId31"/>
    <p:sldId id="286" r:id="rId32"/>
    <p:sldId id="287" r:id="rId33"/>
    <p:sldId id="288" r:id="rId34"/>
    <p:sldId id="289" r:id="rId35"/>
    <p:sldId id="290" r:id="rId36"/>
    <p:sldId id="259" r:id="rId37"/>
    <p:sldId id="278" r:id="rId38"/>
    <p:sldId id="298" r:id="rId39"/>
    <p:sldId id="297" r:id="rId40"/>
    <p:sldId id="29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16"/>
    <p:restoredTop sz="70374"/>
  </p:normalViewPr>
  <p:slideViewPr>
    <p:cSldViewPr snapToGrid="0" snapToObjects="1">
      <p:cViewPr varScale="1">
        <p:scale>
          <a:sx n="110" d="100"/>
          <a:sy n="110" d="100"/>
        </p:scale>
        <p:origin x="172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D6005-E626-8647-968C-D812FAA146E0}" type="datetimeFigureOut">
              <a:rPr lang="en-US" smtClean="0"/>
              <a:t>12/16/16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D8F82-D20F-314C-B397-FD0D0BFF33A2}" type="slidenum">
              <a:rPr lang="en-US" smtClean="0"/>
              <a:t>‹#›</a:t>
            </a:fld>
            <a:endParaRPr lang="en-US"/>
          </a:p>
        </p:txBody>
      </p:sp>
    </p:spTree>
    <p:extLst>
      <p:ext uri="{BB962C8B-B14F-4D97-AF65-F5344CB8AC3E}">
        <p14:creationId xmlns:p14="http://schemas.microsoft.com/office/powerpoint/2010/main" val="1204286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D8F82-D20F-314C-B397-FD0D0BFF33A2}" type="slidenum">
              <a:rPr lang="en-US" smtClean="0"/>
              <a:t>9</a:t>
            </a:fld>
            <a:endParaRPr lang="en-US"/>
          </a:p>
        </p:txBody>
      </p:sp>
    </p:spTree>
    <p:extLst>
      <p:ext uri="{BB962C8B-B14F-4D97-AF65-F5344CB8AC3E}">
        <p14:creationId xmlns:p14="http://schemas.microsoft.com/office/powerpoint/2010/main" val="47387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D8F82-D20F-314C-B397-FD0D0BFF33A2}" type="slidenum">
              <a:rPr lang="en-US" smtClean="0"/>
              <a:t>14</a:t>
            </a:fld>
            <a:endParaRPr lang="en-US"/>
          </a:p>
        </p:txBody>
      </p:sp>
    </p:spTree>
    <p:extLst>
      <p:ext uri="{BB962C8B-B14F-4D97-AF65-F5344CB8AC3E}">
        <p14:creationId xmlns:p14="http://schemas.microsoft.com/office/powerpoint/2010/main" val="156534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D8F82-D20F-314C-B397-FD0D0BFF33A2}" type="slidenum">
              <a:rPr lang="en-US" smtClean="0"/>
              <a:t>20</a:t>
            </a:fld>
            <a:endParaRPr lang="en-US"/>
          </a:p>
        </p:txBody>
      </p:sp>
    </p:spTree>
    <p:extLst>
      <p:ext uri="{BB962C8B-B14F-4D97-AF65-F5344CB8AC3E}">
        <p14:creationId xmlns:p14="http://schemas.microsoft.com/office/powerpoint/2010/main" val="1758542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1D8F82-D20F-314C-B397-FD0D0BFF33A2}" type="slidenum">
              <a:rPr lang="en-US" smtClean="0"/>
              <a:t>23</a:t>
            </a:fld>
            <a:endParaRPr lang="en-US"/>
          </a:p>
        </p:txBody>
      </p:sp>
    </p:spTree>
    <p:extLst>
      <p:ext uri="{BB962C8B-B14F-4D97-AF65-F5344CB8AC3E}">
        <p14:creationId xmlns:p14="http://schemas.microsoft.com/office/powerpoint/2010/main" val="136954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If you want to deploy apps on very stable releases and do not want new features until the app is developed again. You should consider LTS releases.</a:t>
            </a:r>
          </a:p>
          <a:p>
            <a:pPr fontAlgn="base"/>
            <a:endParaRPr lang="en-US" dirty="0" smtClean="0"/>
          </a:p>
          <a:p>
            <a:pPr fontAlgn="base"/>
            <a:r>
              <a:rPr lang="en-US" dirty="0" smtClean="0"/>
              <a:t>If you want to take advantage of new features as soon as possible, particularly for apps that are almost always in development. You should consider FTS releases.</a:t>
            </a:r>
          </a:p>
          <a:p>
            <a:endParaRPr lang="en-US" dirty="0"/>
          </a:p>
        </p:txBody>
      </p:sp>
      <p:sp>
        <p:nvSpPr>
          <p:cNvPr id="4" name="Slide Number Placeholder 3"/>
          <p:cNvSpPr>
            <a:spLocks noGrp="1"/>
          </p:cNvSpPr>
          <p:nvPr>
            <p:ph type="sldNum" sz="quarter" idx="10"/>
          </p:nvPr>
        </p:nvSpPr>
        <p:spPr/>
        <p:txBody>
          <a:bodyPr/>
          <a:lstStyle/>
          <a:p>
            <a:fld id="{4B1D8F82-D20F-314C-B397-FD0D0BFF33A2}" type="slidenum">
              <a:rPr lang="en-US" smtClean="0"/>
              <a:t>28</a:t>
            </a:fld>
            <a:endParaRPr lang="en-US"/>
          </a:p>
        </p:txBody>
      </p:sp>
    </p:spTree>
    <p:extLst>
      <p:ext uri="{BB962C8B-B14F-4D97-AF65-F5344CB8AC3E}">
        <p14:creationId xmlns:p14="http://schemas.microsoft.com/office/powerpoint/2010/main" val="415294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FA1846-DA80-1C48-A609-854EA85C59AD}"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F54567-0DE4-3F47-BF90-CB84690072F9}"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D62726E-379B-B349-9EED-81ED093FA806}" type="datetimeFigureOut">
              <a:rPr lang="en-US" smtClean="0"/>
              <a:pPr/>
              <a:t>12/11/16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12/11/16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818C68F-D26B-8F47-958C-23B49CF8A634}" type="datetimeFigureOut">
              <a:rPr lang="en-US" smtClean="0"/>
              <a:pPr/>
              <a:t>12/11/16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B482E8-6E0E-1B4F-B1FD-C69DB9E858D9}" type="datetimeFigureOut">
              <a:rPr lang="en-US" smtClean="0"/>
              <a:pPr/>
              <a:t>12/11/16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543542"/>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4" Type="http://schemas.openxmlformats.org/officeDocument/2006/relationships/hyperlink" Target="https://www.microsoft.com/net/core/support/" TargetMode="External"/><Relationship Id="rId1" Type="http://schemas.openxmlformats.org/officeDocument/2006/relationships/slideLayout" Target="../slideLayouts/slideLayout2.xml"/><Relationship Id="rId2" Type="http://schemas.openxmlformats.org/officeDocument/2006/relationships/hyperlink" Target="https://docs.microsoft.com/dotnet/articles/standard/librar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tnet/corefx" TargetMode="External"/><Relationship Id="rId4" Type="http://schemas.openxmlformats.org/officeDocument/2006/relationships/hyperlink" Target="https://docs.microsoft.com/dotnet/articles/core/sdk" TargetMode="External"/><Relationship Id="rId5" Type="http://schemas.openxmlformats.org/officeDocument/2006/relationships/hyperlink" Target="https://github.com/dotnet/cli" TargetMode="External"/><Relationship Id="rId6" Type="http://schemas.openxmlformats.org/officeDocument/2006/relationships/hyperlink" Target="https://github.com/dotnet/roslyn" TargetMode="External"/><Relationship Id="rId7" Type="http://schemas.openxmlformats.org/officeDocument/2006/relationships/hyperlink" Target="https://docs.microsoft.com/en-us/dotnet/articles/core/tools/dotnet" TargetMode="External"/><Relationship Id="rId1" Type="http://schemas.openxmlformats.org/officeDocument/2006/relationships/slideLayout" Target="../slideLayouts/slideLayout2.xml"/><Relationship Id="rId2" Type="http://schemas.openxmlformats.org/officeDocument/2006/relationships/hyperlink" Target="https://github.com/dotnet/corecl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ageofascent.com/video-microsoft-cloud-age-ascent-browser-game-handle-50000-players/" TargetMode="External"/><Relationship Id="rId3" Type="http://schemas.openxmlformats.org/officeDocument/2006/relationships/hyperlink" Target="https://github.com/benaadam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dotnet/articles/core/tools/dotnet-new" TargetMode="External"/><Relationship Id="rId4" Type="http://schemas.openxmlformats.org/officeDocument/2006/relationships/hyperlink" Target="https://docs.microsoft.com/dotnet/articles/core/tools/dotnet-restore" TargetMode="External"/><Relationship Id="rId5" Type="http://schemas.openxmlformats.org/officeDocument/2006/relationships/hyperlink" Target="https://docs.microsoft.com/dotnet/articles/core/tools/dotnet-build" TargetMode="External"/><Relationship Id="rId6" Type="http://schemas.openxmlformats.org/officeDocument/2006/relationships/hyperlink" Target="https://docs.microsoft.com/dotnet/articles/core/tools/dotnet-publish" TargetMode="External"/><Relationship Id="rId7" Type="http://schemas.openxmlformats.org/officeDocument/2006/relationships/hyperlink" Target="https://docs.microsoft.com/dotnet/articles/core/tools/dotnet-run" TargetMode="External"/><Relationship Id="rId8" Type="http://schemas.openxmlformats.org/officeDocument/2006/relationships/hyperlink" Target="https://docs.microsoft.com/dotnet/articles/core/tools/dotnet-test" TargetMode="External"/><Relationship Id="rId9" Type="http://schemas.openxmlformats.org/officeDocument/2006/relationships/hyperlink" Target="https://docs.microsoft.com/dotnet/articles/core/tools/dotnet-pack"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docs.efproject.net/en/latest/platforms/uwp/index.html" TargetMode="External"/><Relationship Id="rId4" Type="http://schemas.openxmlformats.org/officeDocument/2006/relationships/hyperlink" Target="https://docs.efproject.net/en/latest/platforms/aspnetcore/index.html" TargetMode="External"/><Relationship Id="rId5" Type="http://schemas.openxmlformats.org/officeDocument/2006/relationships/hyperlink" Target="https://docs.efproject.net/en/latest/platforms/netcore/index.html" TargetMode="External"/><Relationship Id="rId6" Type="http://schemas.openxmlformats.org/officeDocument/2006/relationships/hyperlink" Target="https://github.com/aspnet/Home/releases/tag/1.0.0#issue142" TargetMode="External"/><Relationship Id="rId7" Type="http://schemas.openxmlformats.org/officeDocument/2006/relationships/hyperlink" Target="https://github.com/aspnet/Home/releases/tag/1.0.0#issue141" TargetMode="External"/><Relationship Id="rId8" Type="http://schemas.openxmlformats.org/officeDocument/2006/relationships/hyperlink" Target="https://github.com/aspnet/Home/releases/tag/1.0.0#issue139" TargetMode="External"/><Relationship Id="rId1" Type="http://schemas.openxmlformats.org/officeDocument/2006/relationships/slideLayout" Target="../slideLayouts/slideLayout2.xml"/><Relationship Id="rId2" Type="http://schemas.openxmlformats.org/officeDocument/2006/relationships/hyperlink" Target="https://docs.efproject.net/en/latest/platforms/full-dotnet/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s.msdn.microsoft.com/webdev/2016/11/16/announcing-asp-net-core-1-1/" TargetMode="External"/><Relationship Id="rId3" Type="http://schemas.openxmlformats.org/officeDocument/2006/relationships/hyperlink" Target="https://blogs.msdn.microsoft.com/dotnet/2016/11/16/announcing-entity-framework-core-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spnet/benchmar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twitter.com/dotnet" TargetMode="External"/><Relationship Id="rId4" Type="http://schemas.openxmlformats.org/officeDocument/2006/relationships/hyperlink" Target="https://github.com/dotnet" TargetMode="External"/><Relationship Id="rId5" Type="http://schemas.openxmlformats.org/officeDocument/2006/relationships/hyperlink" Target="https://dotnetfoundation.org/" TargetMode="External"/><Relationship Id="rId6" Type="http://schemas.openxmlformats.org/officeDocument/2006/relationships/hyperlink" Target="https://dotnetfoundation.org/blog/google-join-tsg" TargetMode="External"/><Relationship Id="rId1" Type="http://schemas.openxmlformats.org/officeDocument/2006/relationships/slideLayout" Target="../slideLayouts/slideLayout2.xml"/><Relationship Id="rId2" Type="http://schemas.openxmlformats.org/officeDocument/2006/relationships/hyperlink" Target="https://www.microsoft.com/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err="1"/>
              <a:t>d</a:t>
            </a:r>
            <a:r>
              <a:rPr lang="en-US" dirty="0" err="1" smtClean="0"/>
              <a:t>otnet</a:t>
            </a:r>
            <a:r>
              <a:rPr lang="en-US" dirty="0" smtClean="0"/>
              <a:t> CORE</a:t>
            </a:r>
            <a:endParaRPr lang="en-US" dirty="0"/>
          </a:p>
        </p:txBody>
      </p:sp>
      <p:sp>
        <p:nvSpPr>
          <p:cNvPr id="3" name="Subtitle 2"/>
          <p:cNvSpPr>
            <a:spLocks noGrp="1"/>
          </p:cNvSpPr>
          <p:nvPr>
            <p:ph type="subTitle" idx="1"/>
          </p:nvPr>
        </p:nvSpPr>
        <p:spPr/>
        <p:txBody>
          <a:bodyPr>
            <a:normAutofit lnSpcReduction="10000"/>
          </a:bodyPr>
          <a:lstStyle/>
          <a:p>
            <a:r>
              <a:rPr lang="en-US" dirty="0"/>
              <a:t>DEVROCK#04 LAST UPDATE 2016</a:t>
            </a:r>
          </a:p>
          <a:p>
            <a:r>
              <a:rPr lang="en-US" dirty="0"/>
              <a:t>CHALERMPON AREEPONG</a:t>
            </a:r>
          </a:p>
          <a:p>
            <a:r>
              <a:rPr lang="en-US" dirty="0"/>
              <a:t>Microsoft MVP and Community Founder</a:t>
            </a:r>
          </a:p>
          <a:p>
            <a:endParaRPr lang="en-US" dirty="0"/>
          </a:p>
        </p:txBody>
      </p:sp>
    </p:spTree>
    <p:extLst>
      <p:ext uri="{BB962C8B-B14F-4D97-AF65-F5344CB8AC3E}">
        <p14:creationId xmlns:p14="http://schemas.microsoft.com/office/powerpoint/2010/main" val="151323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2766" y="0"/>
            <a:ext cx="10266467" cy="6858000"/>
          </a:xfrm>
          <a:prstGeom prst="rect">
            <a:avLst/>
          </a:prstGeom>
        </p:spPr>
      </p:pic>
    </p:spTree>
    <p:extLst>
      <p:ext uri="{BB962C8B-B14F-4D97-AF65-F5344CB8AC3E}">
        <p14:creationId xmlns:p14="http://schemas.microsoft.com/office/powerpoint/2010/main" val="1871682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1.0 Overview</a:t>
            </a:r>
            <a:endParaRPr lang="en-US" dirty="0"/>
          </a:p>
        </p:txBody>
      </p:sp>
      <p:sp>
        <p:nvSpPr>
          <p:cNvPr id="3" name="Content Placeholder 2"/>
          <p:cNvSpPr>
            <a:spLocks noGrp="1"/>
          </p:cNvSpPr>
          <p:nvPr>
            <p:ph idx="1"/>
          </p:nvPr>
        </p:nvSpPr>
        <p:spPr/>
        <p:txBody>
          <a:bodyPr>
            <a:normAutofit/>
          </a:bodyPr>
          <a:lstStyle/>
          <a:p>
            <a:r>
              <a:rPr lang="en-US" dirty="0" smtClean="0"/>
              <a:t>Cross</a:t>
            </a:r>
            <a:r>
              <a:rPr lang="en-US" dirty="0"/>
              <a:t>-</a:t>
            </a:r>
            <a:r>
              <a:rPr lang="en-US" dirty="0" smtClean="0"/>
              <a:t>platform =&gt; </a:t>
            </a:r>
            <a:r>
              <a:rPr lang="en-US" dirty="0" err="1" smtClean="0"/>
              <a:t>macOS</a:t>
            </a:r>
            <a:r>
              <a:rPr lang="en-US" dirty="0" smtClean="0"/>
              <a:t>, Linux, Windows</a:t>
            </a:r>
          </a:p>
          <a:p>
            <a:r>
              <a:rPr lang="en-US" dirty="0" smtClean="0"/>
              <a:t>Flexible deployment: Side by side, </a:t>
            </a:r>
            <a:r>
              <a:rPr lang="en-US" dirty="0" err="1" smtClean="0"/>
              <a:t>docker</a:t>
            </a:r>
            <a:endParaRPr lang="en-US" dirty="0" smtClean="0"/>
          </a:p>
          <a:p>
            <a:r>
              <a:rPr lang="en-US" dirty="0"/>
              <a:t>Compatible</a:t>
            </a:r>
            <a:r>
              <a:rPr lang="en-US" b="1" dirty="0"/>
              <a:t>:</a:t>
            </a:r>
            <a:r>
              <a:rPr lang="en-US" dirty="0"/>
              <a:t> </a:t>
            </a:r>
            <a:r>
              <a:rPr lang="en-US" dirty="0" smtClean="0"/>
              <a:t>all .NET Frameworks with</a:t>
            </a:r>
            <a:r>
              <a:rPr lang="en-US" dirty="0"/>
              <a:t> </a:t>
            </a:r>
            <a:r>
              <a:rPr lang="en-US" dirty="0">
                <a:hlinkClick r:id="rId2"/>
              </a:rPr>
              <a:t>.NET Standard </a:t>
            </a:r>
            <a:r>
              <a:rPr lang="en-US" dirty="0" smtClean="0">
                <a:hlinkClick r:id="rId2"/>
              </a:rPr>
              <a:t>Library</a:t>
            </a:r>
            <a:endParaRPr lang="en-US" dirty="0"/>
          </a:p>
          <a:p>
            <a:r>
              <a:rPr lang="en-US" dirty="0" smtClean="0"/>
              <a:t>Command-line tools</a:t>
            </a:r>
          </a:p>
          <a:p>
            <a:pPr fontAlgn="base"/>
            <a:r>
              <a:rPr lang="en-US" dirty="0"/>
              <a:t>Open source: </a:t>
            </a:r>
            <a:r>
              <a:rPr lang="en-US" dirty="0" smtClean="0"/>
              <a:t>MIT </a:t>
            </a:r>
            <a:r>
              <a:rPr lang="en-US" dirty="0"/>
              <a:t>and Apache 2 licenses. Documentation is licensed under </a:t>
            </a:r>
            <a:r>
              <a:rPr lang="en-US" dirty="0" smtClean="0">
                <a:hlinkClick r:id="rId3"/>
              </a:rPr>
              <a:t>CC-BY</a:t>
            </a:r>
            <a:endParaRPr lang="en-US" dirty="0" smtClean="0"/>
          </a:p>
          <a:p>
            <a:pPr fontAlgn="base"/>
            <a:r>
              <a:rPr lang="en-US" dirty="0" smtClean="0"/>
              <a:t>Supported </a:t>
            </a:r>
            <a:r>
              <a:rPr lang="en-US" dirty="0"/>
              <a:t>by </a:t>
            </a:r>
            <a:r>
              <a:rPr lang="en-US" dirty="0" smtClean="0"/>
              <a:t>Microsoft</a:t>
            </a:r>
            <a:r>
              <a:rPr lang="en-US" dirty="0"/>
              <a:t> </a:t>
            </a:r>
            <a:r>
              <a:rPr lang="en-US" dirty="0">
                <a:hlinkClick r:id="rId4"/>
              </a:rPr>
              <a:t>.NET Core Support</a:t>
            </a:r>
            <a:endParaRPr lang="en-US" dirty="0"/>
          </a:p>
          <a:p>
            <a:endParaRPr lang="en-US" dirty="0"/>
          </a:p>
        </p:txBody>
      </p:sp>
    </p:spTree>
    <p:extLst>
      <p:ext uri="{BB962C8B-B14F-4D97-AF65-F5344CB8AC3E}">
        <p14:creationId xmlns:p14="http://schemas.microsoft.com/office/powerpoint/2010/main" val="1925197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v1.0 </a:t>
            </a:r>
            <a:endParaRPr lang="en-US" dirty="0"/>
          </a:p>
        </p:txBody>
      </p:sp>
      <p:sp>
        <p:nvSpPr>
          <p:cNvPr id="3" name="Content Placeholder 2"/>
          <p:cNvSpPr>
            <a:spLocks noGrp="1"/>
          </p:cNvSpPr>
          <p:nvPr>
            <p:ph idx="1"/>
          </p:nvPr>
        </p:nvSpPr>
        <p:spPr>
          <a:xfrm>
            <a:off x="680321" y="2336872"/>
            <a:ext cx="10959229" cy="4216327"/>
          </a:xfrm>
        </p:spPr>
        <p:txBody>
          <a:bodyPr>
            <a:normAutofit/>
          </a:bodyPr>
          <a:lstStyle/>
          <a:p>
            <a:pPr fontAlgn="base"/>
            <a:r>
              <a:rPr lang="en-US" dirty="0" smtClean="0"/>
              <a:t>CORE CLR or </a:t>
            </a:r>
            <a:r>
              <a:rPr lang="en-US" dirty="0" smtClean="0">
                <a:hlinkClick r:id="rId2"/>
              </a:rPr>
              <a:t>.NET runtime</a:t>
            </a:r>
            <a:r>
              <a:rPr lang="en-US" dirty="0" smtClean="0"/>
              <a:t> : type </a:t>
            </a:r>
            <a:r>
              <a:rPr lang="en-US" dirty="0"/>
              <a:t>system, assembly loading, a garbage collector, native interop and other basic services.</a:t>
            </a:r>
          </a:p>
          <a:p>
            <a:pPr fontAlgn="base"/>
            <a:r>
              <a:rPr lang="en-US" dirty="0" smtClean="0"/>
              <a:t>CORE FX or </a:t>
            </a:r>
            <a:r>
              <a:rPr lang="en-US" dirty="0" smtClean="0">
                <a:hlinkClick r:id="rId3"/>
              </a:rPr>
              <a:t>framework libraries</a:t>
            </a:r>
            <a:r>
              <a:rPr lang="en-US" dirty="0"/>
              <a:t> </a:t>
            </a:r>
            <a:r>
              <a:rPr lang="en-US" dirty="0" smtClean="0"/>
              <a:t>: </a:t>
            </a:r>
            <a:r>
              <a:rPr lang="en-US" dirty="0"/>
              <a:t>which provide primitive data types, app composition types and fundamental utilities.</a:t>
            </a:r>
          </a:p>
          <a:p>
            <a:pPr fontAlgn="base"/>
            <a:r>
              <a:rPr lang="en-US" u="sng" dirty="0">
                <a:hlinkClick r:id="rId4"/>
              </a:rPr>
              <a:t>.NET Core </a:t>
            </a:r>
            <a:r>
              <a:rPr lang="en-US" u="sng" dirty="0" smtClean="0">
                <a:hlinkClick r:id="rId4"/>
              </a:rPr>
              <a:t>SDK</a:t>
            </a:r>
            <a:r>
              <a:rPr lang="en-US" dirty="0" smtClean="0"/>
              <a:t> : contains CLI </a:t>
            </a:r>
            <a:r>
              <a:rPr lang="en-US" dirty="0" smtClean="0">
                <a:hlinkClick r:id="rId5"/>
              </a:rPr>
              <a:t>SDK </a:t>
            </a:r>
            <a:r>
              <a:rPr lang="en-US" dirty="0">
                <a:hlinkClick r:id="rId5"/>
              </a:rPr>
              <a:t>tools</a:t>
            </a:r>
            <a:r>
              <a:rPr lang="en-US" dirty="0"/>
              <a:t> and </a:t>
            </a:r>
            <a:r>
              <a:rPr lang="en-US" dirty="0" smtClean="0"/>
              <a:t>Roslyn </a:t>
            </a:r>
            <a:r>
              <a:rPr lang="en-US" dirty="0" smtClean="0">
                <a:hlinkClick r:id="rId6"/>
              </a:rPr>
              <a:t>language </a:t>
            </a:r>
            <a:r>
              <a:rPr lang="en-US" dirty="0">
                <a:hlinkClick r:id="rId6"/>
              </a:rPr>
              <a:t>compilers</a:t>
            </a:r>
            <a:r>
              <a:rPr lang="en-US" dirty="0"/>
              <a:t> that enable the base developer </a:t>
            </a:r>
            <a:r>
              <a:rPr lang="en-US" dirty="0" smtClean="0"/>
              <a:t>experience</a:t>
            </a:r>
            <a:endParaRPr lang="en-US" dirty="0"/>
          </a:p>
          <a:p>
            <a:pPr fontAlgn="base"/>
            <a:r>
              <a:rPr lang="en-US" dirty="0"/>
              <a:t>The </a:t>
            </a:r>
            <a:r>
              <a:rPr lang="en-US" dirty="0">
                <a:hlinkClick r:id="rId7"/>
              </a:rPr>
              <a:t>‘dotnet’ app host</a:t>
            </a:r>
            <a:r>
              <a:rPr lang="en-US" dirty="0"/>
              <a:t>, which is used to launch .NET Core apps. It selects and hosts the runtime, provides an assembly loading policy and launches the app. The same host is also used to launch SDK tools in the same way.</a:t>
            </a:r>
          </a:p>
          <a:p>
            <a:endParaRPr lang="en-US" dirty="0"/>
          </a:p>
        </p:txBody>
      </p:sp>
    </p:spTree>
    <p:extLst>
      <p:ext uri="{BB962C8B-B14F-4D97-AF65-F5344CB8AC3E}">
        <p14:creationId xmlns:p14="http://schemas.microsoft.com/office/powerpoint/2010/main" val="38485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1.0 Packages</a:t>
            </a:r>
            <a:endParaRPr lang="en-US" dirty="0"/>
          </a:p>
        </p:txBody>
      </p:sp>
      <p:sp>
        <p:nvSpPr>
          <p:cNvPr id="3" name="Content Placeholder 2"/>
          <p:cNvSpPr>
            <a:spLocks noGrp="1"/>
          </p:cNvSpPr>
          <p:nvPr>
            <p:ph idx="1"/>
          </p:nvPr>
        </p:nvSpPr>
        <p:spPr/>
        <p:txBody>
          <a:bodyPr/>
          <a:lstStyle/>
          <a:p>
            <a:r>
              <a:rPr lang="en-US" dirty="0" smtClean="0"/>
              <a:t>.NET Core: </a:t>
            </a:r>
            <a:r>
              <a:rPr lang="en-US" dirty="0"/>
              <a:t>runtime and framework. The current version is “.NET Core 1.0”</a:t>
            </a:r>
            <a:endParaRPr lang="en-US" dirty="0" smtClean="0"/>
          </a:p>
          <a:p>
            <a:r>
              <a:rPr lang="en-US" dirty="0" smtClean="0"/>
              <a:t>.NET Core SDK: SDK and Tools</a:t>
            </a:r>
            <a:r>
              <a:rPr lang="en-US" dirty="0"/>
              <a:t>. The current version is “.NET Core SDK 1.0 Preview 2”.</a:t>
            </a:r>
            <a:endParaRPr lang="en-US" dirty="0"/>
          </a:p>
        </p:txBody>
      </p:sp>
    </p:spTree>
    <p:extLst>
      <p:ext uri="{BB962C8B-B14F-4D97-AF65-F5344CB8AC3E}">
        <p14:creationId xmlns:p14="http://schemas.microsoft.com/office/powerpoint/2010/main" val="1018903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1.0 Workloads</a:t>
            </a:r>
            <a:endParaRPr lang="en-US" dirty="0"/>
          </a:p>
        </p:txBody>
      </p:sp>
      <p:sp>
        <p:nvSpPr>
          <p:cNvPr id="3" name="Content Placeholder 2"/>
          <p:cNvSpPr>
            <a:spLocks noGrp="1"/>
          </p:cNvSpPr>
          <p:nvPr>
            <p:ph idx="1"/>
          </p:nvPr>
        </p:nvSpPr>
        <p:spPr/>
        <p:txBody>
          <a:bodyPr/>
          <a:lstStyle/>
          <a:p>
            <a:r>
              <a:rPr lang="en-US" dirty="0" smtClean="0"/>
              <a:t>Console App</a:t>
            </a:r>
          </a:p>
          <a:p>
            <a:r>
              <a:rPr lang="en-US" dirty="0" smtClean="0"/>
              <a:t>ASP.NET Core</a:t>
            </a:r>
          </a:p>
          <a:p>
            <a:r>
              <a:rPr lang="en-US" dirty="0" smtClean="0"/>
              <a:t>Windows 10 UWP</a:t>
            </a:r>
          </a:p>
          <a:p>
            <a:r>
              <a:rPr lang="en-US" dirty="0" err="1" smtClean="0"/>
              <a:t>Xamarin.Forms</a:t>
            </a:r>
            <a:endParaRPr lang="en-US" dirty="0"/>
          </a:p>
        </p:txBody>
      </p:sp>
    </p:spTree>
    <p:extLst>
      <p:ext uri="{BB962C8B-B14F-4D97-AF65-F5344CB8AC3E}">
        <p14:creationId xmlns:p14="http://schemas.microsoft.com/office/powerpoint/2010/main" val="1603181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a:xfrm>
            <a:off x="680320" y="2336873"/>
            <a:ext cx="11009931" cy="3726302"/>
          </a:xfrm>
        </p:spPr>
        <p:txBody>
          <a:bodyPr>
            <a:noAutofit/>
          </a:bodyPr>
          <a:lstStyle/>
          <a:p>
            <a:pPr fontAlgn="base"/>
            <a:r>
              <a:rPr lang="en-US" sz="1800" dirty="0" err="1"/>
              <a:t>Illyriad</a:t>
            </a:r>
            <a:r>
              <a:rPr lang="en-US" sz="1800" dirty="0"/>
              <a:t> Games, the team behind Age of Ascent, reported a </a:t>
            </a:r>
            <a:r>
              <a:rPr lang="en-US" sz="1800" dirty="0">
                <a:hlinkClick r:id="rId2"/>
              </a:rPr>
              <a:t>10-fold increase in performance</a:t>
            </a:r>
            <a:r>
              <a:rPr lang="en-US" sz="1800" dirty="0"/>
              <a:t> using ASP.NET Core with Azure Service Fabric. We are also extremely </a:t>
            </a:r>
            <a:r>
              <a:rPr lang="en-US" sz="1800" dirty="0" err="1"/>
              <a:t>greatful</a:t>
            </a:r>
            <a:r>
              <a:rPr lang="en-US" sz="1800" dirty="0"/>
              <a:t> for their code contributions to this performance. Thanks </a:t>
            </a:r>
            <a:r>
              <a:rPr lang="en-US" sz="1800" dirty="0">
                <a:hlinkClick r:id="rId3"/>
              </a:rPr>
              <a:t>@benaadams</a:t>
            </a:r>
            <a:r>
              <a:rPr lang="en-US" sz="1800" dirty="0"/>
              <a:t>!</a:t>
            </a:r>
          </a:p>
          <a:p>
            <a:pPr fontAlgn="base"/>
            <a:r>
              <a:rPr lang="en-US" sz="1800" dirty="0" err="1"/>
              <a:t>NetEase</a:t>
            </a:r>
            <a:r>
              <a:rPr lang="en-US" sz="1800" dirty="0"/>
              <a:t>, a leading IT company in China, provides online services for content, gaming, social media, communications and commerce, needed to stay on the leading edge of the ever-evolving mobile games space and chose .NET Core for their back end services. When compared to their previous Java back-end architecture: </a:t>
            </a:r>
            <a:r>
              <a:rPr lang="en-US" sz="1800" i="1" dirty="0"/>
              <a:t>“.NET Core has reduced our release cycle by 20% and cost on engineering resources by 30%.”</a:t>
            </a:r>
            <a:r>
              <a:rPr lang="en-US" sz="1800" dirty="0"/>
              <a:t>When speaking about the throughput improvements and cost savings: </a:t>
            </a:r>
            <a:r>
              <a:rPr lang="en-US" sz="1800" i="1" dirty="0"/>
              <a:t>“Additionally, it has made it possible to reduce the number of VMs needed in production by half.”</a:t>
            </a:r>
            <a:endParaRPr lang="en-US" sz="1800" dirty="0"/>
          </a:p>
          <a:p>
            <a:pPr fontAlgn="base"/>
            <a:r>
              <a:rPr lang="en-US" sz="1800" dirty="0" smtClean="0"/>
              <a:t>Our lab, We </a:t>
            </a:r>
            <a:r>
              <a:rPr lang="en-US" sz="1800" dirty="0"/>
              <a:t>see throughput that is 8x better than </a:t>
            </a:r>
            <a:r>
              <a:rPr lang="en-US" sz="1800" dirty="0" err="1"/>
              <a:t>Node.js</a:t>
            </a:r>
            <a:r>
              <a:rPr lang="en-US" sz="1800" dirty="0"/>
              <a:t> and almost 3x better than Go, on the same hardware. We’re also not done! These improvements are from the changes that we were able to get into the 1.0 product</a:t>
            </a:r>
            <a:r>
              <a:rPr lang="en-US" sz="1800" dirty="0" smtClean="0"/>
              <a:t>.</a:t>
            </a:r>
            <a:endParaRPr lang="en-US" sz="1800" dirty="0"/>
          </a:p>
        </p:txBody>
      </p:sp>
    </p:spTree>
    <p:extLst>
      <p:ext uri="{BB962C8B-B14F-4D97-AF65-F5344CB8AC3E}">
        <p14:creationId xmlns:p14="http://schemas.microsoft.com/office/powerpoint/2010/main" val="1924743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Platform Ready?</a:t>
            </a:r>
            <a:endParaRPr lang="en-US" dirty="0"/>
          </a:p>
        </p:txBody>
      </p:sp>
      <p:pic>
        <p:nvPicPr>
          <p:cNvPr id="5" name="Content Placeholder 4"/>
          <p:cNvPicPr>
            <a:picLocks noGrp="1" noChangeAspect="1"/>
          </p:cNvPicPr>
          <p:nvPr>
            <p:ph idx="1"/>
          </p:nvPr>
        </p:nvPicPr>
        <p:blipFill>
          <a:blip r:embed="rId2"/>
          <a:stretch>
            <a:fillRect/>
          </a:stretch>
        </p:blipFill>
        <p:spPr>
          <a:xfrm>
            <a:off x="176121" y="1685811"/>
            <a:ext cx="9464749" cy="5106535"/>
          </a:xfrm>
          <a:prstGeom prst="rect">
            <a:avLst/>
          </a:prstGeom>
        </p:spPr>
      </p:pic>
    </p:spTree>
    <p:extLst>
      <p:ext uri="{BB962C8B-B14F-4D97-AF65-F5344CB8AC3E}">
        <p14:creationId xmlns:p14="http://schemas.microsoft.com/office/powerpoint/2010/main" val="36601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Picture</a:t>
            </a:r>
            <a:endParaRPr lang="en-US" dirty="0"/>
          </a:p>
        </p:txBody>
      </p:sp>
      <p:pic>
        <p:nvPicPr>
          <p:cNvPr id="4" name="Content Placeholder 3"/>
          <p:cNvPicPr>
            <a:picLocks noGrp="1" noChangeAspect="1"/>
          </p:cNvPicPr>
          <p:nvPr>
            <p:ph idx="1"/>
          </p:nvPr>
        </p:nvPicPr>
        <p:blipFill>
          <a:blip r:embed="rId2"/>
          <a:stretch>
            <a:fillRect/>
          </a:stretch>
        </p:blipFill>
        <p:spPr>
          <a:xfrm>
            <a:off x="170914" y="1614062"/>
            <a:ext cx="9600625" cy="5179845"/>
          </a:xfrm>
          <a:prstGeom prst="rect">
            <a:avLst/>
          </a:prstGeom>
        </p:spPr>
      </p:pic>
    </p:spTree>
    <p:extLst>
      <p:ext uri="{BB962C8B-B14F-4D97-AF65-F5344CB8AC3E}">
        <p14:creationId xmlns:p14="http://schemas.microsoft.com/office/powerpoint/2010/main" val="207374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.NET Standard Library 1.0</a:t>
            </a:r>
            <a:endParaRPr lang="en-US" dirty="0"/>
          </a:p>
        </p:txBody>
      </p:sp>
      <p:sp>
        <p:nvSpPr>
          <p:cNvPr id="3" name="Content Placeholder 2"/>
          <p:cNvSpPr>
            <a:spLocks noGrp="1"/>
          </p:cNvSpPr>
          <p:nvPr>
            <p:ph idx="1"/>
          </p:nvPr>
        </p:nvSpPr>
        <p:spPr/>
        <p:txBody>
          <a:bodyPr/>
          <a:lstStyle/>
          <a:p>
            <a:r>
              <a:rPr lang="en-US" dirty="0" smtClean="0"/>
              <a:t>One Standard APIs for All .NET Platform, </a:t>
            </a:r>
            <a:r>
              <a:rPr lang="en-US" dirty="0"/>
              <a:t>independent of </a:t>
            </a:r>
            <a:r>
              <a:rPr lang="en-US" dirty="0" smtClean="0"/>
              <a:t>workload</a:t>
            </a:r>
            <a:endParaRPr lang="th-TH" dirty="0" smtClean="0"/>
          </a:p>
          <a:p>
            <a:r>
              <a:rPr lang="en-US" dirty="0" smtClean="0"/>
              <a:t>Application: same API for all platform</a:t>
            </a:r>
          </a:p>
        </p:txBody>
      </p:sp>
    </p:spTree>
    <p:extLst>
      <p:ext uri="{BB962C8B-B14F-4D97-AF65-F5344CB8AC3E}">
        <p14:creationId xmlns:p14="http://schemas.microsoft.com/office/powerpoint/2010/main" val="1443554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Library </a:t>
            </a:r>
            <a:r>
              <a:rPr lang="en-US" dirty="0" smtClean="0"/>
              <a:t>v1</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98346" y="64468"/>
            <a:ext cx="9395836" cy="6736382"/>
          </a:xfrm>
          <a:prstGeom prst="rect">
            <a:avLst/>
          </a:prstGeom>
        </p:spPr>
      </p:pic>
    </p:spTree>
    <p:extLst>
      <p:ext uri="{BB962C8B-B14F-4D97-AF65-F5344CB8AC3E}">
        <p14:creationId xmlns:p14="http://schemas.microsoft.com/office/powerpoint/2010/main" val="34160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Overview </a:t>
            </a:r>
            <a:r>
              <a:rPr lang="en-US" dirty="0" smtClean="0"/>
              <a:t>.NET Framework</a:t>
            </a:r>
            <a:endParaRPr lang="en-US" dirty="0" smtClean="0"/>
          </a:p>
          <a:p>
            <a:r>
              <a:rPr lang="en-US" dirty="0" smtClean="0"/>
              <a:t>.NET CORE 1.0 </a:t>
            </a:r>
          </a:p>
          <a:p>
            <a:r>
              <a:rPr lang="en-US" dirty="0" smtClean="0"/>
              <a:t>.NET CORE </a:t>
            </a:r>
            <a:r>
              <a:rPr lang="en-US" dirty="0" smtClean="0"/>
              <a:t>1.1</a:t>
            </a:r>
          </a:p>
          <a:p>
            <a:endParaRPr lang="en-US" dirty="0" smtClean="0"/>
          </a:p>
          <a:p>
            <a:endParaRPr lang="en-US" dirty="0"/>
          </a:p>
        </p:txBody>
      </p:sp>
    </p:spTree>
    <p:extLst>
      <p:ext uri="{BB962C8B-B14F-4D97-AF65-F5344CB8AC3E}">
        <p14:creationId xmlns:p14="http://schemas.microsoft.com/office/powerpoint/2010/main" val="674737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CLI Tools</a:t>
            </a:r>
            <a:endParaRPr lang="en-US" dirty="0"/>
          </a:p>
        </p:txBody>
      </p:sp>
      <p:sp>
        <p:nvSpPr>
          <p:cNvPr id="3" name="Content Placeholder 2"/>
          <p:cNvSpPr>
            <a:spLocks noGrp="1"/>
          </p:cNvSpPr>
          <p:nvPr>
            <p:ph idx="1"/>
          </p:nvPr>
        </p:nvSpPr>
        <p:spPr>
          <a:xfrm>
            <a:off x="680321" y="2350941"/>
            <a:ext cx="9613861" cy="3599316"/>
          </a:xfrm>
        </p:spPr>
        <p:txBody>
          <a:bodyPr>
            <a:normAutofit fontScale="92500"/>
          </a:bodyPr>
          <a:lstStyle/>
          <a:p>
            <a:pPr fontAlgn="base"/>
            <a:r>
              <a:rPr lang="en-US" dirty="0" smtClean="0">
                <a:hlinkClick r:id="rId3"/>
              </a:rPr>
              <a:t>dotnet </a:t>
            </a:r>
            <a:r>
              <a:rPr lang="en-US" dirty="0">
                <a:hlinkClick r:id="rId3"/>
              </a:rPr>
              <a:t>new</a:t>
            </a:r>
            <a:r>
              <a:rPr lang="en-US" dirty="0"/>
              <a:t> – Initializes a sample console C# project.</a:t>
            </a:r>
          </a:p>
          <a:p>
            <a:pPr fontAlgn="base"/>
            <a:r>
              <a:rPr lang="en-US" dirty="0">
                <a:hlinkClick r:id="rId4"/>
              </a:rPr>
              <a:t>dotnet restore</a:t>
            </a:r>
            <a:r>
              <a:rPr lang="en-US" dirty="0"/>
              <a:t> – Restores the dependencies for a given application.</a:t>
            </a:r>
          </a:p>
          <a:p>
            <a:pPr fontAlgn="base"/>
            <a:r>
              <a:rPr lang="en-US" dirty="0">
                <a:hlinkClick r:id="rId5"/>
              </a:rPr>
              <a:t>dotnet build</a:t>
            </a:r>
            <a:r>
              <a:rPr lang="en-US" dirty="0"/>
              <a:t> – Builds a .NET Core application.</a:t>
            </a:r>
          </a:p>
          <a:p>
            <a:pPr fontAlgn="base"/>
            <a:r>
              <a:rPr lang="en-US" dirty="0">
                <a:hlinkClick r:id="rId6"/>
              </a:rPr>
              <a:t>dotnet publish</a:t>
            </a:r>
            <a:r>
              <a:rPr lang="en-US" dirty="0"/>
              <a:t> – Publishes a .NET portable or self-contained application.</a:t>
            </a:r>
          </a:p>
          <a:p>
            <a:pPr fontAlgn="base"/>
            <a:r>
              <a:rPr lang="en-US" dirty="0">
                <a:hlinkClick r:id="rId7"/>
              </a:rPr>
              <a:t>dotnet run</a:t>
            </a:r>
            <a:r>
              <a:rPr lang="en-US" dirty="0"/>
              <a:t> – Runs the application from source.</a:t>
            </a:r>
          </a:p>
          <a:p>
            <a:pPr fontAlgn="base"/>
            <a:r>
              <a:rPr lang="en-US" dirty="0">
                <a:hlinkClick r:id="rId8"/>
              </a:rPr>
              <a:t>dotnet test</a:t>
            </a:r>
            <a:r>
              <a:rPr lang="en-US" dirty="0"/>
              <a:t> – Runs tests using a test runner specified in the </a:t>
            </a:r>
            <a:r>
              <a:rPr lang="en-US" dirty="0" err="1"/>
              <a:t>project.json</a:t>
            </a:r>
            <a:r>
              <a:rPr lang="en-US" dirty="0"/>
              <a:t>.</a:t>
            </a:r>
          </a:p>
          <a:p>
            <a:pPr fontAlgn="base"/>
            <a:r>
              <a:rPr lang="en-US" dirty="0">
                <a:hlinkClick r:id="rId9"/>
              </a:rPr>
              <a:t>dotnet pack</a:t>
            </a:r>
            <a:r>
              <a:rPr lang="en-US" dirty="0"/>
              <a:t> – Creates a </a:t>
            </a:r>
            <a:r>
              <a:rPr lang="en-US" dirty="0" err="1"/>
              <a:t>NuGet</a:t>
            </a:r>
            <a:r>
              <a:rPr lang="en-US" dirty="0"/>
              <a:t> package of your </a:t>
            </a:r>
            <a:r>
              <a:rPr lang="en-US" dirty="0" err="1" smtClean="0"/>
              <a:t>code.dotnet</a:t>
            </a:r>
            <a:r>
              <a:rPr lang="en-US" dirty="0" smtClean="0"/>
              <a:t> </a:t>
            </a:r>
            <a:r>
              <a:rPr lang="en-US" dirty="0"/>
              <a:t>works great </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004597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1.0</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a:t>Build and run cross-platform ASP.NET apps on Windows, Mac and Linux</a:t>
            </a:r>
          </a:p>
          <a:p>
            <a:pPr fontAlgn="base"/>
            <a:r>
              <a:rPr lang="en-US" dirty="0"/>
              <a:t>Built on .NET Core, which supports true side-by-side app versioning</a:t>
            </a:r>
          </a:p>
          <a:p>
            <a:pPr fontAlgn="base"/>
            <a:r>
              <a:rPr lang="en-US" dirty="0"/>
              <a:t>New tooling that simplifies modern Web development</a:t>
            </a:r>
          </a:p>
          <a:p>
            <a:pPr fontAlgn="base"/>
            <a:r>
              <a:rPr lang="en-US" dirty="0"/>
              <a:t>Single aligned web stack for Web UI and Web APIs</a:t>
            </a:r>
          </a:p>
          <a:p>
            <a:pPr fontAlgn="base"/>
            <a:r>
              <a:rPr lang="en-US" dirty="0"/>
              <a:t>Cloud-ready environment-based </a:t>
            </a:r>
            <a:r>
              <a:rPr lang="en-US" dirty="0" smtClean="0"/>
              <a:t>configuration: </a:t>
            </a:r>
            <a:r>
              <a:rPr lang="en-US" dirty="0" err="1" smtClean="0"/>
              <a:t>Redis</a:t>
            </a:r>
            <a:r>
              <a:rPr lang="en-US" dirty="0" smtClean="0"/>
              <a:t>, </a:t>
            </a:r>
            <a:r>
              <a:rPr lang="en-US" dirty="0" err="1" smtClean="0"/>
              <a:t>UseSecretKey</a:t>
            </a:r>
            <a:r>
              <a:rPr lang="en-US" dirty="0" smtClean="0"/>
              <a:t>, Connection String</a:t>
            </a:r>
            <a:endParaRPr lang="en-US" dirty="0"/>
          </a:p>
          <a:p>
            <a:pPr fontAlgn="base"/>
            <a:r>
              <a:rPr lang="en-US" dirty="0"/>
              <a:t>Built-in support for dependency injection</a:t>
            </a:r>
          </a:p>
          <a:p>
            <a:pPr fontAlgn="base"/>
            <a:r>
              <a:rPr lang="en-US" dirty="0"/>
              <a:t>Tag Helpers which makes Razor markup more natural with HTML</a:t>
            </a:r>
          </a:p>
          <a:p>
            <a:pPr fontAlgn="base"/>
            <a:r>
              <a:rPr lang="en-US" dirty="0"/>
              <a:t>Ability to host on IIS or self-host in your own </a:t>
            </a:r>
            <a:r>
              <a:rPr lang="en-US" dirty="0" smtClean="0"/>
              <a:t>process</a:t>
            </a:r>
            <a:r>
              <a:rPr lang="en-US" dirty="0"/>
              <a:t/>
            </a:r>
            <a:br>
              <a:rPr lang="en-US" dirty="0"/>
            </a:br>
            <a:endParaRPr lang="en-US" dirty="0"/>
          </a:p>
        </p:txBody>
      </p:sp>
    </p:spTree>
    <p:extLst>
      <p:ext uri="{BB962C8B-B14F-4D97-AF65-F5344CB8AC3E}">
        <p14:creationId xmlns:p14="http://schemas.microsoft.com/office/powerpoint/2010/main" val="16446164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1.0</a:t>
            </a:r>
            <a:endParaRPr lang="en-US" dirty="0"/>
          </a:p>
        </p:txBody>
      </p:sp>
      <p:sp>
        <p:nvSpPr>
          <p:cNvPr id="3" name="Content Placeholder 2"/>
          <p:cNvSpPr>
            <a:spLocks noGrp="1"/>
          </p:cNvSpPr>
          <p:nvPr>
            <p:ph idx="1"/>
          </p:nvPr>
        </p:nvSpPr>
        <p:spPr/>
        <p:txBody>
          <a:bodyPr/>
          <a:lstStyle/>
          <a:p>
            <a:r>
              <a:rPr lang="en-US" dirty="0" smtClean="0"/>
              <a:t>Visual Studio 2015 SP3, Visual Studio 2017 </a:t>
            </a:r>
          </a:p>
          <a:p>
            <a:r>
              <a:rPr lang="en-US" dirty="0" smtClean="0"/>
              <a:t>.NET CLI</a:t>
            </a:r>
          </a:p>
          <a:p>
            <a:pPr lvl="1"/>
            <a:r>
              <a:rPr lang="en-US" dirty="0" err="1" smtClean="0"/>
              <a:t>dotnet</a:t>
            </a:r>
            <a:r>
              <a:rPr lang="en-US" dirty="0" smtClean="0"/>
              <a:t> </a:t>
            </a:r>
            <a:r>
              <a:rPr lang="en-US" dirty="0"/>
              <a:t>new -t </a:t>
            </a:r>
            <a:r>
              <a:rPr lang="en-US" dirty="0" smtClean="0"/>
              <a:t>web</a:t>
            </a:r>
          </a:p>
          <a:p>
            <a:pPr lvl="1"/>
            <a:r>
              <a:rPr lang="en-US" dirty="0" err="1"/>
              <a:t>d</a:t>
            </a:r>
            <a:r>
              <a:rPr lang="en-US" dirty="0" err="1" smtClean="0"/>
              <a:t>otnet</a:t>
            </a:r>
            <a:r>
              <a:rPr lang="en-US" dirty="0" smtClean="0"/>
              <a:t> restore</a:t>
            </a:r>
          </a:p>
          <a:p>
            <a:pPr lvl="1"/>
            <a:r>
              <a:rPr lang="en-US" dirty="0" err="1" smtClean="0"/>
              <a:t>dotnet</a:t>
            </a:r>
            <a:r>
              <a:rPr lang="en-US" dirty="0" smtClean="0"/>
              <a:t> run</a:t>
            </a:r>
          </a:p>
          <a:p>
            <a:r>
              <a:rPr lang="en-US" dirty="0" smtClean="0"/>
              <a:t>Yeoman</a:t>
            </a:r>
            <a:r>
              <a:rPr lang="th-TH" dirty="0" smtClean="0"/>
              <a:t> </a:t>
            </a:r>
            <a:endParaRPr lang="en-US" dirty="0" smtClean="0"/>
          </a:p>
          <a:p>
            <a:pPr lvl="1"/>
            <a:r>
              <a:rPr lang="en-US" dirty="0" err="1"/>
              <a:t>y</a:t>
            </a:r>
            <a:r>
              <a:rPr lang="en-US" dirty="0" err="1" smtClean="0"/>
              <a:t>o</a:t>
            </a:r>
            <a:r>
              <a:rPr lang="en-US" dirty="0" smtClean="0"/>
              <a:t> </a:t>
            </a:r>
            <a:r>
              <a:rPr lang="en-US" dirty="0" err="1" smtClean="0"/>
              <a:t>aspnet</a:t>
            </a:r>
            <a:endParaRPr lang="en-US" dirty="0"/>
          </a:p>
        </p:txBody>
      </p:sp>
    </p:spTree>
    <p:extLst>
      <p:ext uri="{BB962C8B-B14F-4D97-AF65-F5344CB8AC3E}">
        <p14:creationId xmlns:p14="http://schemas.microsoft.com/office/powerpoint/2010/main" val="711863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1.0 Feature</a:t>
            </a:r>
            <a:endParaRPr lang="en-US" dirty="0"/>
          </a:p>
        </p:txBody>
      </p:sp>
      <p:sp>
        <p:nvSpPr>
          <p:cNvPr id="3" name="Content Placeholder 2"/>
          <p:cNvSpPr>
            <a:spLocks noGrp="1"/>
          </p:cNvSpPr>
          <p:nvPr>
            <p:ph idx="1"/>
          </p:nvPr>
        </p:nvSpPr>
        <p:spPr/>
        <p:txBody>
          <a:bodyPr/>
          <a:lstStyle/>
          <a:p>
            <a:r>
              <a:rPr lang="en-US" b="1" dirty="0"/>
              <a:t>Dependency Injection </a:t>
            </a:r>
            <a:r>
              <a:rPr lang="en-US" b="1" dirty="0" smtClean="0"/>
              <a:t>Everywhere</a:t>
            </a:r>
            <a:endParaRPr lang="en-US" b="1" dirty="0"/>
          </a:p>
          <a:p>
            <a:endParaRPr lang="en-US" dirty="0"/>
          </a:p>
        </p:txBody>
      </p:sp>
      <p:pic>
        <p:nvPicPr>
          <p:cNvPr id="5" name="Picture 4"/>
          <p:cNvPicPr>
            <a:picLocks noChangeAspect="1"/>
          </p:cNvPicPr>
          <p:nvPr/>
        </p:nvPicPr>
        <p:blipFill>
          <a:blip r:embed="rId3"/>
          <a:stretch>
            <a:fillRect/>
          </a:stretch>
        </p:blipFill>
        <p:spPr>
          <a:xfrm>
            <a:off x="1027655" y="2854366"/>
            <a:ext cx="9766300" cy="3695700"/>
          </a:xfrm>
          <a:prstGeom prst="rect">
            <a:avLst/>
          </a:prstGeom>
        </p:spPr>
      </p:pic>
      <p:pic>
        <p:nvPicPr>
          <p:cNvPr id="6" name="Picture 5"/>
          <p:cNvPicPr>
            <a:picLocks noChangeAspect="1"/>
          </p:cNvPicPr>
          <p:nvPr/>
        </p:nvPicPr>
        <p:blipFill rotWithShape="1">
          <a:blip r:embed="rId4"/>
          <a:srcRect r="37098"/>
          <a:stretch/>
        </p:blipFill>
        <p:spPr>
          <a:xfrm>
            <a:off x="5576601" y="3298866"/>
            <a:ext cx="5847612" cy="3251200"/>
          </a:xfrm>
          <a:prstGeom prst="rect">
            <a:avLst/>
          </a:prstGeom>
        </p:spPr>
      </p:pic>
    </p:spTree>
    <p:extLst>
      <p:ext uri="{BB962C8B-B14F-4D97-AF65-F5344CB8AC3E}">
        <p14:creationId xmlns:p14="http://schemas.microsoft.com/office/powerpoint/2010/main" val="17511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1.0 Feature</a:t>
            </a:r>
          </a:p>
        </p:txBody>
      </p:sp>
      <p:sp>
        <p:nvSpPr>
          <p:cNvPr id="3" name="Content Placeholder 2"/>
          <p:cNvSpPr>
            <a:spLocks noGrp="1"/>
          </p:cNvSpPr>
          <p:nvPr>
            <p:ph idx="1"/>
          </p:nvPr>
        </p:nvSpPr>
        <p:spPr/>
        <p:txBody>
          <a:bodyPr/>
          <a:lstStyle/>
          <a:p>
            <a:r>
              <a:rPr lang="en-US" b="1" dirty="0"/>
              <a:t>Standard Logging is a Snap</a:t>
            </a:r>
          </a:p>
          <a:p>
            <a:endParaRPr lang="en-US" dirty="0"/>
          </a:p>
        </p:txBody>
      </p:sp>
      <p:pic>
        <p:nvPicPr>
          <p:cNvPr id="4" name="Picture 3"/>
          <p:cNvPicPr>
            <a:picLocks noChangeAspect="1"/>
          </p:cNvPicPr>
          <p:nvPr/>
        </p:nvPicPr>
        <p:blipFill>
          <a:blip r:embed="rId2"/>
          <a:stretch>
            <a:fillRect/>
          </a:stretch>
        </p:blipFill>
        <p:spPr>
          <a:xfrm>
            <a:off x="800663" y="2930031"/>
            <a:ext cx="9664700" cy="2413000"/>
          </a:xfrm>
          <a:prstGeom prst="rect">
            <a:avLst/>
          </a:prstGeom>
        </p:spPr>
      </p:pic>
      <p:pic>
        <p:nvPicPr>
          <p:cNvPr id="5" name="Picture 4"/>
          <p:cNvPicPr>
            <a:picLocks noChangeAspect="1"/>
          </p:cNvPicPr>
          <p:nvPr/>
        </p:nvPicPr>
        <p:blipFill>
          <a:blip r:embed="rId3"/>
          <a:stretch>
            <a:fillRect/>
          </a:stretch>
        </p:blipFill>
        <p:spPr>
          <a:xfrm>
            <a:off x="4013200" y="3156835"/>
            <a:ext cx="7823200" cy="3530600"/>
          </a:xfrm>
          <a:prstGeom prst="rect">
            <a:avLst/>
          </a:prstGeom>
        </p:spPr>
      </p:pic>
    </p:spTree>
    <p:extLst>
      <p:ext uri="{BB962C8B-B14F-4D97-AF65-F5344CB8AC3E}">
        <p14:creationId xmlns:p14="http://schemas.microsoft.com/office/powerpoint/2010/main" val="12395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1.0 Feature</a:t>
            </a:r>
          </a:p>
        </p:txBody>
      </p:sp>
      <p:sp>
        <p:nvSpPr>
          <p:cNvPr id="3" name="Content Placeholder 2"/>
          <p:cNvSpPr>
            <a:spLocks noGrp="1"/>
          </p:cNvSpPr>
          <p:nvPr>
            <p:ph idx="1"/>
          </p:nvPr>
        </p:nvSpPr>
        <p:spPr/>
        <p:txBody>
          <a:bodyPr/>
          <a:lstStyle/>
          <a:p>
            <a:pPr fontAlgn="base"/>
            <a:r>
              <a:rPr lang="en-US" b="1" dirty="0"/>
              <a:t>One Framework – </a:t>
            </a:r>
            <a:r>
              <a:rPr lang="en-US" dirty="0"/>
              <a:t>MVC and </a:t>
            </a:r>
            <a:r>
              <a:rPr lang="en-US" dirty="0" err="1"/>
              <a:t>WebAPI</a:t>
            </a:r>
            <a:endParaRPr lang="en-US" b="1" dirty="0"/>
          </a:p>
          <a:p>
            <a:endParaRPr lang="en-US" dirty="0"/>
          </a:p>
        </p:txBody>
      </p:sp>
      <p:pic>
        <p:nvPicPr>
          <p:cNvPr id="11" name="Picture 10"/>
          <p:cNvPicPr>
            <a:picLocks noChangeAspect="1"/>
          </p:cNvPicPr>
          <p:nvPr/>
        </p:nvPicPr>
        <p:blipFill rotWithShape="1">
          <a:blip r:embed="rId2"/>
          <a:srcRect r="14125"/>
          <a:stretch/>
        </p:blipFill>
        <p:spPr>
          <a:xfrm>
            <a:off x="6447097" y="37800"/>
            <a:ext cx="5393803" cy="6797050"/>
          </a:xfrm>
          <a:prstGeom prst="rect">
            <a:avLst/>
          </a:prstGeom>
        </p:spPr>
      </p:pic>
    </p:spTree>
    <p:extLst>
      <p:ext uri="{BB962C8B-B14F-4D97-AF65-F5344CB8AC3E}">
        <p14:creationId xmlns:p14="http://schemas.microsoft.com/office/powerpoint/2010/main" val="1068640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1.0 Feature</a:t>
            </a:r>
          </a:p>
        </p:txBody>
      </p:sp>
      <p:sp>
        <p:nvSpPr>
          <p:cNvPr id="3" name="Content Placeholder 2"/>
          <p:cNvSpPr>
            <a:spLocks noGrp="1"/>
          </p:cNvSpPr>
          <p:nvPr>
            <p:ph idx="1"/>
          </p:nvPr>
        </p:nvSpPr>
        <p:spPr/>
        <p:txBody>
          <a:bodyPr/>
          <a:lstStyle/>
          <a:p>
            <a:r>
              <a:rPr lang="en-US" b="1" dirty="0"/>
              <a:t>MVC Tag </a:t>
            </a:r>
            <a:r>
              <a:rPr lang="en-US" b="1" dirty="0" smtClean="0"/>
              <a:t>Helpers</a:t>
            </a:r>
          </a:p>
          <a:p>
            <a:pPr lvl="1"/>
            <a:r>
              <a:rPr lang="en-US" b="1" dirty="0" smtClean="0"/>
              <a:t>Clean and HTML Friendly</a:t>
            </a:r>
            <a:endParaRPr lang="en-US" b="1" dirty="0"/>
          </a:p>
          <a:p>
            <a:endParaRPr lang="en-US" dirty="0"/>
          </a:p>
        </p:txBody>
      </p:sp>
      <p:pic>
        <p:nvPicPr>
          <p:cNvPr id="4" name="Picture 3"/>
          <p:cNvPicPr>
            <a:picLocks noChangeAspect="1"/>
          </p:cNvPicPr>
          <p:nvPr/>
        </p:nvPicPr>
        <p:blipFill>
          <a:blip r:embed="rId2"/>
          <a:stretch>
            <a:fillRect/>
          </a:stretch>
        </p:blipFill>
        <p:spPr>
          <a:xfrm>
            <a:off x="254879" y="2244028"/>
            <a:ext cx="6258846" cy="4400477"/>
          </a:xfrm>
          <a:prstGeom prst="rect">
            <a:avLst/>
          </a:prstGeom>
        </p:spPr>
      </p:pic>
      <p:pic>
        <p:nvPicPr>
          <p:cNvPr id="5" name="Picture 4"/>
          <p:cNvPicPr>
            <a:picLocks noChangeAspect="1"/>
          </p:cNvPicPr>
          <p:nvPr/>
        </p:nvPicPr>
        <p:blipFill>
          <a:blip r:embed="rId3"/>
          <a:stretch>
            <a:fillRect/>
          </a:stretch>
        </p:blipFill>
        <p:spPr>
          <a:xfrm>
            <a:off x="6111431" y="2244028"/>
            <a:ext cx="5906947" cy="4613972"/>
          </a:xfrm>
          <a:prstGeom prst="rect">
            <a:avLst/>
          </a:prstGeom>
        </p:spPr>
      </p:pic>
    </p:spTree>
    <p:extLst>
      <p:ext uri="{BB962C8B-B14F-4D97-AF65-F5344CB8AC3E}">
        <p14:creationId xmlns:p14="http://schemas.microsoft.com/office/powerpoint/2010/main" val="22082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Core 1.0</a:t>
            </a:r>
            <a:endParaRPr lang="en-US" dirty="0"/>
          </a:p>
        </p:txBody>
      </p:sp>
      <p:sp>
        <p:nvSpPr>
          <p:cNvPr id="3" name="Content Placeholder 2"/>
          <p:cNvSpPr>
            <a:spLocks noGrp="1"/>
          </p:cNvSpPr>
          <p:nvPr>
            <p:ph idx="1"/>
          </p:nvPr>
        </p:nvSpPr>
        <p:spPr>
          <a:xfrm>
            <a:off x="680321" y="2336872"/>
            <a:ext cx="10784848" cy="4317145"/>
          </a:xfrm>
        </p:spPr>
        <p:txBody>
          <a:bodyPr vert="horz" lIns="91440" tIns="45720" rIns="91440" bIns="45720" rtlCol="0">
            <a:normAutofit fontScale="77500" lnSpcReduction="20000"/>
          </a:bodyPr>
          <a:lstStyle/>
          <a:p>
            <a:pPr fontAlgn="base"/>
            <a:r>
              <a:rPr lang="en-US" dirty="0" smtClean="0"/>
              <a:t>Application </a:t>
            </a:r>
            <a:endParaRPr lang="en-US" dirty="0"/>
          </a:p>
          <a:p>
            <a:pPr lvl="1" fontAlgn="base"/>
            <a:r>
              <a:rPr lang="en-US" dirty="0">
                <a:hlinkClick r:id="rId2"/>
              </a:rPr>
              <a:t>Full .NET (Console, WPF, WinForms, and ASP.NET 4)</a:t>
            </a:r>
            <a:endParaRPr lang="en-US" dirty="0"/>
          </a:p>
          <a:p>
            <a:pPr lvl="1" fontAlgn="base"/>
            <a:r>
              <a:rPr lang="en-US" dirty="0">
                <a:hlinkClick r:id="rId3"/>
              </a:rPr>
              <a:t>Universal Windows Platform (UWP)</a:t>
            </a:r>
            <a:endParaRPr lang="en-US" dirty="0"/>
          </a:p>
          <a:p>
            <a:pPr lvl="1" fontAlgn="base"/>
            <a:r>
              <a:rPr lang="en-US" dirty="0">
                <a:hlinkClick r:id="rId4"/>
              </a:rPr>
              <a:t>ASP.NET Core</a:t>
            </a:r>
            <a:endParaRPr lang="en-US" dirty="0"/>
          </a:p>
          <a:p>
            <a:pPr lvl="1" fontAlgn="base"/>
            <a:r>
              <a:rPr lang="en-US" dirty="0">
                <a:hlinkClick r:id="rId5"/>
              </a:rPr>
              <a:t>.NET Core (Windows, OSX, Linux, etc.)</a:t>
            </a:r>
            <a:endParaRPr lang="en-US" dirty="0"/>
          </a:p>
          <a:p>
            <a:pPr fontAlgn="base"/>
            <a:r>
              <a:rPr lang="en-US" dirty="0"/>
              <a:t>Supported databases</a:t>
            </a:r>
          </a:p>
          <a:p>
            <a:pPr lvl="1" fontAlgn="base"/>
            <a:r>
              <a:rPr lang="en-US" dirty="0"/>
              <a:t>Microsoft SQL Server</a:t>
            </a:r>
          </a:p>
          <a:p>
            <a:pPr lvl="1" fontAlgn="base"/>
            <a:r>
              <a:rPr lang="en-US" dirty="0"/>
              <a:t>SQLite</a:t>
            </a:r>
          </a:p>
          <a:p>
            <a:pPr lvl="1" fontAlgn="base"/>
            <a:r>
              <a:rPr lang="en-US" dirty="0"/>
              <a:t>Postgres (</a:t>
            </a:r>
            <a:r>
              <a:rPr lang="en-US" dirty="0" err="1"/>
              <a:t>Npgsql</a:t>
            </a:r>
            <a:r>
              <a:rPr lang="en-US" dirty="0"/>
              <a:t>)</a:t>
            </a:r>
          </a:p>
          <a:p>
            <a:pPr lvl="1" fontAlgn="base"/>
            <a:r>
              <a:rPr lang="en-US" dirty="0"/>
              <a:t>SQL Server Compact Edition</a:t>
            </a:r>
          </a:p>
          <a:p>
            <a:pPr lvl="1" fontAlgn="base"/>
            <a:r>
              <a:rPr lang="en-US" dirty="0" err="1"/>
              <a:t>InMemory</a:t>
            </a:r>
            <a:r>
              <a:rPr lang="en-US" dirty="0"/>
              <a:t> (for testing purposes)</a:t>
            </a:r>
          </a:p>
          <a:p>
            <a:pPr lvl="1" fontAlgn="base"/>
            <a:r>
              <a:rPr lang="en-US" dirty="0" err="1"/>
              <a:t>DevArt</a:t>
            </a:r>
            <a:r>
              <a:rPr lang="en-US" dirty="0"/>
              <a:t> has paid providers for MySQL, Oracle, and many other </a:t>
            </a:r>
            <a:r>
              <a:rPr lang="en-US" dirty="0" smtClean="0"/>
              <a:t>databases</a:t>
            </a:r>
          </a:p>
          <a:p>
            <a:pPr fontAlgn="base"/>
            <a:r>
              <a:rPr lang="en-US" dirty="0" smtClean="0"/>
              <a:t>Known </a:t>
            </a:r>
            <a:r>
              <a:rPr lang="en-US" dirty="0"/>
              <a:t>Issues</a:t>
            </a:r>
          </a:p>
          <a:p>
            <a:pPr lvl="1" fontAlgn="base"/>
            <a:r>
              <a:rPr lang="en-US" dirty="0" smtClean="0">
                <a:hlinkClick r:id="rId6"/>
              </a:rPr>
              <a:t>EF </a:t>
            </a:r>
            <a:r>
              <a:rPr lang="en-US" dirty="0">
                <a:hlinkClick r:id="rId6"/>
              </a:rPr>
              <a:t>Core: Some queries significantly slower when executed </a:t>
            </a:r>
            <a:r>
              <a:rPr lang="en-US" dirty="0">
                <a:hlinkClick r:id="rId6"/>
              </a:rPr>
              <a:t>async release-note</a:t>
            </a:r>
            <a:endParaRPr lang="en-US" dirty="0"/>
          </a:p>
          <a:p>
            <a:pPr lvl="1" fontAlgn="base"/>
            <a:r>
              <a:rPr lang="en-US" dirty="0">
                <a:hlinkClick r:id="rId7"/>
              </a:rPr>
              <a:t>EF Core: Pre-RTM migrations may need maxLength added to string columns release-note</a:t>
            </a:r>
            <a:endParaRPr lang="en-US" dirty="0"/>
          </a:p>
          <a:p>
            <a:pPr lvl="1" fontAlgn="base"/>
            <a:r>
              <a:rPr lang="en-US" dirty="0">
                <a:hlinkClick r:id="rId8"/>
              </a:rPr>
              <a:t>EF Core: Commands on UWP projects require manually adding binding redirects </a:t>
            </a:r>
            <a:r>
              <a:rPr lang="en-US" dirty="0">
                <a:hlinkClick r:id="rId8"/>
              </a:rPr>
              <a:t>release-not</a:t>
            </a:r>
            <a:r>
              <a:rPr lang="en-US" dirty="0"/>
              <a:t/>
            </a:r>
            <a:br>
              <a:rPr lang="en-US" dirty="0"/>
            </a:br>
            <a:endParaRPr lang="en-US" dirty="0"/>
          </a:p>
          <a:p>
            <a:pPr fontAlgn="base"/>
            <a:endParaRPr lang="en-US" dirty="0"/>
          </a:p>
        </p:txBody>
      </p:sp>
    </p:spTree>
    <p:extLst>
      <p:ext uri="{BB962C8B-B14F-4D97-AF65-F5344CB8AC3E}">
        <p14:creationId xmlns:p14="http://schemas.microsoft.com/office/powerpoint/2010/main" val="198247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blinds(horizontal)">
                                      <p:cBhvr>
                                        <p:cTn id="39" dur="500"/>
                                        <p:tgtEl>
                                          <p:spTgt spid="3">
                                            <p:txEl>
                                              <p:pRg st="10" end="10"/>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blinds(horizontal)">
                                      <p:cBhvr>
                                        <p:cTn id="42" dur="500"/>
                                        <p:tgtEl>
                                          <p:spTgt spid="3">
                                            <p:txEl>
                                              <p:pRg st="11" end="11"/>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blinds(horizontal)">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blinds(horizontal)">
                                      <p:cBhvr>
                                        <p:cTn id="50" dur="500"/>
                                        <p:tgtEl>
                                          <p:spTgt spid="3">
                                            <p:txEl>
                                              <p:pRg st="12" end="12"/>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Effect transition="in" filter="blinds(horizontal)">
                                      <p:cBhvr>
                                        <p:cTn id="53" dur="500"/>
                                        <p:tgtEl>
                                          <p:spTgt spid="3">
                                            <p:txEl>
                                              <p:pRg st="13" end="13"/>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3">
                                            <p:txEl>
                                              <p:pRg st="14" end="14"/>
                                            </p:txEl>
                                          </p:spTgt>
                                        </p:tgtEl>
                                        <p:attrNameLst>
                                          <p:attrName>style.visibility</p:attrName>
                                        </p:attrNameLst>
                                      </p:cBhvr>
                                      <p:to>
                                        <p:strVal val="visible"/>
                                      </p:to>
                                    </p:set>
                                    <p:animEffect transition="in" filter="blinds(horizontal)">
                                      <p:cBhvr>
                                        <p:cTn id="56" dur="500"/>
                                        <p:tgtEl>
                                          <p:spTgt spid="3">
                                            <p:txEl>
                                              <p:pRg st="14" end="14"/>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animEffect transition="in" filter="blinds(horizontal)">
                                      <p:cBhvr>
                                        <p:cTn id="5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Support</a:t>
            </a:r>
            <a:endParaRPr lang="en-US" dirty="0"/>
          </a:p>
        </p:txBody>
      </p:sp>
      <p:sp>
        <p:nvSpPr>
          <p:cNvPr id="9" name="Content Placeholder 8"/>
          <p:cNvSpPr>
            <a:spLocks noGrp="1"/>
          </p:cNvSpPr>
          <p:nvPr>
            <p:ph idx="1"/>
          </p:nvPr>
        </p:nvSpPr>
        <p:spPr/>
        <p:txBody>
          <a:bodyPr>
            <a:normAutofit/>
          </a:bodyPr>
          <a:lstStyle/>
          <a:p>
            <a:pPr fontAlgn="base"/>
            <a:r>
              <a:rPr lang="en-US" dirty="0" smtClean="0">
                <a:solidFill>
                  <a:srgbClr val="00B050"/>
                </a:solidFill>
              </a:rPr>
              <a:t>Long </a:t>
            </a:r>
            <a:r>
              <a:rPr lang="en-US" dirty="0">
                <a:solidFill>
                  <a:srgbClr val="00B050"/>
                </a:solidFill>
              </a:rPr>
              <a:t>Term Support (LTS) </a:t>
            </a:r>
            <a:r>
              <a:rPr lang="en-US" dirty="0" smtClean="0"/>
              <a:t>releases a </a:t>
            </a:r>
            <a:r>
              <a:rPr lang="en-US" dirty="0"/>
              <a:t>major release, such as “1.0” or “2.0”</a:t>
            </a:r>
          </a:p>
          <a:p>
            <a:pPr lvl="1" fontAlgn="base"/>
            <a:r>
              <a:rPr lang="en-US" dirty="0"/>
              <a:t>Supported for three years after the general availability date of a LTS release</a:t>
            </a:r>
          </a:p>
          <a:p>
            <a:pPr lvl="1" fontAlgn="base"/>
            <a:r>
              <a:rPr lang="en-US" dirty="0"/>
              <a:t>And one year after the general availability of a subsequent LTS release</a:t>
            </a:r>
          </a:p>
          <a:p>
            <a:pPr fontAlgn="base"/>
            <a:r>
              <a:rPr lang="en-US" dirty="0">
                <a:solidFill>
                  <a:srgbClr val="00B0F0"/>
                </a:solidFill>
              </a:rPr>
              <a:t>Fast Track Support (FTS) </a:t>
            </a:r>
            <a:r>
              <a:rPr lang="en-US" dirty="0" smtClean="0"/>
              <a:t>releases a </a:t>
            </a:r>
            <a:r>
              <a:rPr lang="en-US" dirty="0"/>
              <a:t>minor release, such as “1.1” or “1.2”</a:t>
            </a:r>
          </a:p>
          <a:p>
            <a:pPr lvl="1" fontAlgn="base"/>
            <a:r>
              <a:rPr lang="en-US" dirty="0"/>
              <a:t>Supported within the same three-year window as the parent LTS release</a:t>
            </a:r>
          </a:p>
          <a:p>
            <a:pPr lvl="1" fontAlgn="base"/>
            <a:r>
              <a:rPr lang="en-US" dirty="0"/>
              <a:t>And three months after the general availability of a subsequent FTS release</a:t>
            </a:r>
          </a:p>
          <a:p>
            <a:pPr lvl="1" fontAlgn="base"/>
            <a:r>
              <a:rPr lang="en-US" dirty="0"/>
              <a:t>And one year after the general availability of a subsequent LTS </a:t>
            </a:r>
            <a:r>
              <a:rPr lang="en-US" dirty="0" smtClean="0"/>
              <a:t>release</a:t>
            </a:r>
          </a:p>
          <a:p>
            <a:pPr lvl="1" fontAlgn="base"/>
            <a:endParaRPr lang="en-US" dirty="0"/>
          </a:p>
        </p:txBody>
      </p:sp>
    </p:spTree>
    <p:extLst>
      <p:ext uri="{BB962C8B-B14F-4D97-AF65-F5344CB8AC3E}">
        <p14:creationId xmlns:p14="http://schemas.microsoft.com/office/powerpoint/2010/main" val="441895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.NET Core </a:t>
            </a:r>
            <a:r>
              <a:rPr lang="en-US" dirty="0" smtClean="0"/>
              <a:t>1.1</a:t>
            </a:r>
            <a:endParaRPr lang="en-US" dirty="0"/>
          </a:p>
        </p:txBody>
      </p:sp>
      <p:sp>
        <p:nvSpPr>
          <p:cNvPr id="3" name="Content Placeholder 2"/>
          <p:cNvSpPr>
            <a:spLocks noGrp="1"/>
          </p:cNvSpPr>
          <p:nvPr>
            <p:ph idx="1"/>
          </p:nvPr>
        </p:nvSpPr>
        <p:spPr/>
        <p:txBody>
          <a:bodyPr/>
          <a:lstStyle/>
          <a:p>
            <a:pPr fontAlgn="base"/>
            <a:r>
              <a:rPr lang="is-IS" dirty="0" smtClean="0"/>
              <a:t>Announce on November </a:t>
            </a:r>
            <a:r>
              <a:rPr lang="is-IS" dirty="0"/>
              <a:t>16, 2016</a:t>
            </a:r>
            <a:endParaRPr lang="en-US" dirty="0" smtClean="0"/>
          </a:p>
          <a:p>
            <a:pPr fontAlgn="base"/>
            <a:r>
              <a:rPr lang="en-US" dirty="0" smtClean="0"/>
              <a:t>.</a:t>
            </a:r>
            <a:r>
              <a:rPr lang="en-US" dirty="0"/>
              <a:t>NET Core: Add distros and improve performance.</a:t>
            </a:r>
          </a:p>
          <a:p>
            <a:pPr fontAlgn="base"/>
            <a:r>
              <a:rPr lang="en-US" dirty="0">
                <a:hlinkClick r:id="rId2"/>
              </a:rPr>
              <a:t>ASP.NET Core</a:t>
            </a:r>
            <a:r>
              <a:rPr lang="en-US" dirty="0"/>
              <a:t>: Improve Kestrel, Azure support and productivity.</a:t>
            </a:r>
          </a:p>
          <a:p>
            <a:pPr fontAlgn="base"/>
            <a:r>
              <a:rPr lang="en-US" dirty="0">
                <a:hlinkClick r:id="rId3"/>
              </a:rPr>
              <a:t>EF Core</a:t>
            </a:r>
            <a:r>
              <a:rPr lang="en-US" dirty="0"/>
              <a:t>: Azure and SQL 2016 support.</a:t>
            </a:r>
          </a:p>
          <a:p>
            <a:endParaRPr lang="en-US" dirty="0"/>
          </a:p>
        </p:txBody>
      </p:sp>
    </p:spTree>
    <p:extLst>
      <p:ext uri="{BB962C8B-B14F-4D97-AF65-F5344CB8AC3E}">
        <p14:creationId xmlns:p14="http://schemas.microsoft.com/office/powerpoint/2010/main" val="1756022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smtClean="0"/>
              <a:t>Framework</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First announce on 2002</a:t>
            </a:r>
          </a:p>
          <a:p>
            <a:pPr>
              <a:lnSpc>
                <a:spcPct val="100000"/>
              </a:lnSpc>
              <a:spcBef>
                <a:spcPts val="0"/>
              </a:spcBef>
            </a:pPr>
            <a:r>
              <a:rPr lang="en-US" dirty="0" smtClean="0"/>
              <a:t>Dot Net Framework v1.0 – v4.6.2</a:t>
            </a:r>
          </a:p>
          <a:p>
            <a:pPr>
              <a:lnSpc>
                <a:spcPct val="100000"/>
              </a:lnSpc>
              <a:spcBef>
                <a:spcPts val="0"/>
              </a:spcBef>
            </a:pPr>
            <a:r>
              <a:rPr lang="en-US" dirty="0" smtClean="0"/>
              <a:t>BCL, CLR, GC</a:t>
            </a:r>
          </a:p>
          <a:p>
            <a:pPr>
              <a:lnSpc>
                <a:spcPct val="100000"/>
              </a:lnSpc>
              <a:spcBef>
                <a:spcPts val="0"/>
              </a:spcBef>
            </a:pPr>
            <a:r>
              <a:rPr lang="en-US" dirty="0" smtClean="0"/>
              <a:t>R</a:t>
            </a:r>
            <a:r>
              <a:rPr lang="en-US" dirty="0" smtClean="0"/>
              <a:t>unning on Windows OS  PC, Server</a:t>
            </a:r>
            <a:r>
              <a:rPr lang="en-US" dirty="0" smtClean="0"/>
              <a:t> and</a:t>
            </a:r>
            <a:r>
              <a:rPr lang="en-US" dirty="0" smtClean="0"/>
              <a:t> Mobile</a:t>
            </a:r>
          </a:p>
          <a:p>
            <a:pPr>
              <a:lnSpc>
                <a:spcPct val="100000"/>
              </a:lnSpc>
              <a:spcBef>
                <a:spcPts val="0"/>
              </a:spcBef>
            </a:pPr>
            <a:r>
              <a:rPr lang="en-US" dirty="0" smtClean="0"/>
              <a:t>App Models</a:t>
            </a:r>
            <a:r>
              <a:rPr lang="en-US" dirty="0"/>
              <a:t>	</a:t>
            </a:r>
            <a:endParaRPr lang="en-US" dirty="0" smtClean="0"/>
          </a:p>
          <a:p>
            <a:pPr lvl="1">
              <a:lnSpc>
                <a:spcPct val="100000"/>
              </a:lnSpc>
              <a:spcBef>
                <a:spcPts val="0"/>
              </a:spcBef>
            </a:pPr>
            <a:r>
              <a:rPr lang="en-US" dirty="0" smtClean="0"/>
              <a:t>Console</a:t>
            </a:r>
          </a:p>
          <a:p>
            <a:pPr lvl="1">
              <a:lnSpc>
                <a:spcPct val="100000"/>
              </a:lnSpc>
              <a:spcBef>
                <a:spcPts val="0"/>
              </a:spcBef>
            </a:pPr>
            <a:r>
              <a:rPr lang="en-US" dirty="0" smtClean="0"/>
              <a:t>Windows App</a:t>
            </a:r>
          </a:p>
          <a:p>
            <a:pPr lvl="1">
              <a:lnSpc>
                <a:spcPct val="100000"/>
              </a:lnSpc>
              <a:spcBef>
                <a:spcPts val="0"/>
              </a:spcBef>
            </a:pPr>
            <a:r>
              <a:rPr lang="en-US" dirty="0" smtClean="0"/>
              <a:t>Windows Service </a:t>
            </a:r>
          </a:p>
          <a:p>
            <a:pPr lvl="1">
              <a:lnSpc>
                <a:spcPct val="100000"/>
              </a:lnSpc>
              <a:spcBef>
                <a:spcPts val="0"/>
              </a:spcBef>
            </a:pPr>
            <a:r>
              <a:rPr lang="en-US" dirty="0" smtClean="0"/>
              <a:t>ASP.NET</a:t>
            </a:r>
          </a:p>
          <a:p>
            <a:pPr lvl="1">
              <a:lnSpc>
                <a:spcPct val="100000"/>
              </a:lnSpc>
              <a:spcBef>
                <a:spcPts val="0"/>
              </a:spcBef>
            </a:pPr>
            <a:r>
              <a:rPr lang="en-US" dirty="0" smtClean="0"/>
              <a:t>Windows Universal App</a:t>
            </a:r>
          </a:p>
          <a:p>
            <a:pPr lvl="1">
              <a:lnSpc>
                <a:spcPct val="100000"/>
              </a:lnSpc>
              <a:spcBef>
                <a:spcPts val="0"/>
              </a:spcBef>
            </a:pPr>
            <a:endParaRPr lang="th-TH" dirty="0" smtClean="0"/>
          </a:p>
          <a:p>
            <a:pPr>
              <a:lnSpc>
                <a:spcPct val="100000"/>
              </a:lnSpc>
              <a:spcBef>
                <a:spcPts val="0"/>
              </a:spcBef>
            </a:pPr>
            <a:endParaRPr lang="en-US" dirty="0" smtClean="0"/>
          </a:p>
          <a:p>
            <a:pPr>
              <a:lnSpc>
                <a:spcPct val="100000"/>
              </a:lnSpc>
              <a:spcBef>
                <a:spcPts val="0"/>
              </a:spcBef>
            </a:pPr>
            <a:endParaRPr lang="th-TH" dirty="0" smtClean="0"/>
          </a:p>
        </p:txBody>
      </p:sp>
    </p:spTree>
    <p:extLst>
      <p:ext uri="{BB962C8B-B14F-4D97-AF65-F5344CB8AC3E}">
        <p14:creationId xmlns:p14="http://schemas.microsoft.com/office/powerpoint/2010/main" val="19563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Standard 2.0</a:t>
            </a:r>
            <a:endParaRPr lang="en-US" dirty="0"/>
          </a:p>
        </p:txBody>
      </p:sp>
      <p:sp>
        <p:nvSpPr>
          <p:cNvPr id="3" name="Content Placeholder 2"/>
          <p:cNvSpPr>
            <a:spLocks noGrp="1"/>
          </p:cNvSpPr>
          <p:nvPr>
            <p:ph idx="1"/>
          </p:nvPr>
        </p:nvSpPr>
        <p:spPr/>
        <p:txBody>
          <a:bodyPr>
            <a:normAutofit fontScale="92500"/>
          </a:bodyPr>
          <a:lstStyle/>
          <a:p>
            <a:pPr fontAlgn="base"/>
            <a:r>
              <a:rPr lang="en-US" dirty="0"/>
              <a:t>.NET Standard is a set of APIs that all .NET platforms have to implement. This unifies the .NET platforms and prevents future fragmentation.</a:t>
            </a:r>
          </a:p>
          <a:p>
            <a:pPr fontAlgn="base"/>
            <a:r>
              <a:rPr lang="en-US" dirty="0" smtClean="0"/>
              <a:t>Implemented </a:t>
            </a:r>
            <a:r>
              <a:rPr lang="en-US" dirty="0"/>
              <a:t>by .NET Framework, .NET Core, and </a:t>
            </a:r>
            <a:r>
              <a:rPr lang="en-US" dirty="0" err="1"/>
              <a:t>Xamarin</a:t>
            </a:r>
            <a:r>
              <a:rPr lang="en-US" dirty="0"/>
              <a:t>. For .NET Core, this will add many of the existing APIs that have been requested.</a:t>
            </a:r>
          </a:p>
          <a:p>
            <a:pPr fontAlgn="base"/>
            <a:r>
              <a:rPr lang="en-US" dirty="0" smtClean="0"/>
              <a:t>.NET Standard 2.0 includes a compatibility shim for .NET Framework binaries, significantly increasing the set of libraries that you can reference from your .NET Standard libraries.</a:t>
            </a:r>
          </a:p>
          <a:p>
            <a:pPr fontAlgn="base"/>
            <a:r>
              <a:rPr lang="en-US" dirty="0" smtClean="0"/>
              <a:t>Replace Portable </a:t>
            </a:r>
            <a:r>
              <a:rPr lang="en-US" dirty="0"/>
              <a:t>Class Libraries (PCLs) as the tooling story for building multi-platform .NET libraries.</a:t>
            </a:r>
          </a:p>
          <a:p>
            <a:endParaRPr lang="en-US" dirty="0"/>
          </a:p>
        </p:txBody>
      </p:sp>
    </p:spTree>
    <p:extLst>
      <p:ext uri="{BB962C8B-B14F-4D97-AF65-F5344CB8AC3E}">
        <p14:creationId xmlns:p14="http://schemas.microsoft.com/office/powerpoint/2010/main" val="10275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.NET Standard 2.0</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3156" y="1834166"/>
            <a:ext cx="11531600" cy="4813300"/>
          </a:xfrm>
          <a:prstGeom prst="rect">
            <a:avLst/>
          </a:prstGeom>
        </p:spPr>
      </p:pic>
    </p:spTree>
    <p:extLst>
      <p:ext uri="{BB962C8B-B14F-4D97-AF65-F5344CB8AC3E}">
        <p14:creationId xmlns:p14="http://schemas.microsoft.com/office/powerpoint/2010/main" val="16658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in ASP.NET Core 1.1</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t>Improved and cross-platform compatible site hosting capabilities when using a host other than Windows Internet Information Server (IIS).</a:t>
            </a:r>
          </a:p>
          <a:p>
            <a:pPr fontAlgn="base"/>
            <a:r>
              <a:rPr lang="en-US" dirty="0"/>
              <a:t>Support for developing with native Windows capabilities</a:t>
            </a:r>
          </a:p>
          <a:p>
            <a:pPr fontAlgn="base"/>
            <a:r>
              <a:rPr lang="en-US" dirty="0"/>
              <a:t>Compatibility, portability and performance of middleware and other MVC features throughout the UI framework</a:t>
            </a:r>
          </a:p>
          <a:p>
            <a:pPr fontAlgn="base"/>
            <a:r>
              <a:rPr lang="en-US" dirty="0"/>
              <a:t>Improved deployment and management experience of ASP.NET Core applications on Microsoft Azure. We think these improvements help make ASP.NET Core the best choice for developing an application for the cloud.</a:t>
            </a:r>
          </a:p>
          <a:p>
            <a:endParaRPr lang="en-US" dirty="0"/>
          </a:p>
        </p:txBody>
      </p:sp>
    </p:spTree>
    <p:extLst>
      <p:ext uri="{BB962C8B-B14F-4D97-AF65-F5344CB8AC3E}">
        <p14:creationId xmlns:p14="http://schemas.microsoft.com/office/powerpoint/2010/main" val="19058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1.1 Performance</a:t>
            </a:r>
            <a:endParaRPr lang="en-US" dirty="0"/>
          </a:p>
        </p:txBody>
      </p:sp>
      <p:sp>
        <p:nvSpPr>
          <p:cNvPr id="3" name="Content Placeholder 2"/>
          <p:cNvSpPr>
            <a:spLocks noGrp="1"/>
          </p:cNvSpPr>
          <p:nvPr>
            <p:ph idx="1"/>
          </p:nvPr>
        </p:nvSpPr>
        <p:spPr/>
        <p:txBody>
          <a:bodyPr>
            <a:normAutofit/>
          </a:bodyPr>
          <a:lstStyle/>
          <a:p>
            <a:pPr fontAlgn="base"/>
            <a:r>
              <a:rPr lang="en-US" dirty="0" smtClean="0"/>
              <a:t>ASP.NET </a:t>
            </a:r>
            <a:r>
              <a:rPr lang="en-US" dirty="0"/>
              <a:t>Core with the Kestrel webserver in the round 13 </a:t>
            </a:r>
            <a:r>
              <a:rPr lang="en-US" dirty="0" err="1"/>
              <a:t>TechEmpower</a:t>
            </a:r>
            <a:r>
              <a:rPr lang="en-US" dirty="0"/>
              <a:t> benchmarks.  </a:t>
            </a:r>
            <a:r>
              <a:rPr lang="en-US" dirty="0" smtClean="0"/>
              <a:t>The latest </a:t>
            </a:r>
            <a:r>
              <a:rPr lang="en-US" dirty="0"/>
              <a:t>results from </a:t>
            </a:r>
            <a:r>
              <a:rPr lang="en-US" dirty="0" err="1"/>
              <a:t>TechEmpower</a:t>
            </a:r>
            <a:r>
              <a:rPr lang="en-US" dirty="0"/>
              <a:t>, ASP.NET Core 1.1 with Kestrel was ranked as the fastest mainstream </a:t>
            </a:r>
            <a:r>
              <a:rPr lang="en-US" dirty="0" err="1"/>
              <a:t>fullstack</a:t>
            </a:r>
            <a:r>
              <a:rPr lang="en-US" dirty="0"/>
              <a:t> web framework in the plaintext test.</a:t>
            </a:r>
          </a:p>
          <a:p>
            <a:pPr fontAlgn="base"/>
            <a:r>
              <a:rPr lang="en-US" dirty="0" smtClean="0"/>
              <a:t>The </a:t>
            </a:r>
            <a:r>
              <a:rPr lang="en-US" dirty="0"/>
              <a:t>performance of ASP.NET Core running on Linux is approximately 760 times faster than it was one year ago.  Since </a:t>
            </a:r>
            <a:r>
              <a:rPr lang="en-US" dirty="0" err="1"/>
              <a:t>TechEmpower</a:t>
            </a:r>
            <a:r>
              <a:rPr lang="en-US" dirty="0"/>
              <a:t> started measuring benchmarks in March 2013, they have never seen such a performance improvement as they have observed in ASP.NET Core over the last year</a:t>
            </a:r>
            <a:r>
              <a:rPr lang="en-US" dirty="0" smtClean="0"/>
              <a:t>.</a:t>
            </a:r>
            <a:endParaRPr lang="en-US" dirty="0"/>
          </a:p>
        </p:txBody>
      </p:sp>
    </p:spTree>
    <p:extLst>
      <p:ext uri="{BB962C8B-B14F-4D97-AF65-F5344CB8AC3E}">
        <p14:creationId xmlns:p14="http://schemas.microsoft.com/office/powerpoint/2010/main" val="130865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a:t>
            </a:r>
            <a:r>
              <a:rPr lang="en-US" dirty="0" smtClean="0"/>
              <a:t>on Linux performance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89755" y="2110935"/>
            <a:ext cx="11303000" cy="4521200"/>
          </a:xfrm>
          <a:prstGeom prst="rect">
            <a:avLst/>
          </a:prstGeom>
        </p:spPr>
      </p:pic>
      <p:sp>
        <p:nvSpPr>
          <p:cNvPr id="5" name="TextBox 4"/>
          <p:cNvSpPr txBox="1"/>
          <p:nvPr/>
        </p:nvSpPr>
        <p:spPr>
          <a:xfrm>
            <a:off x="343673" y="5205048"/>
            <a:ext cx="11048805" cy="369332"/>
          </a:xfrm>
          <a:prstGeom prst="rect">
            <a:avLst/>
          </a:prstGeom>
          <a:noFill/>
          <a:ln w="76200">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1790818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github.com/aspnet/benchmarks</a:t>
            </a:r>
            <a:r>
              <a:rPr lang="th-TH" dirty="0" smtClean="0"/>
              <a:t> </a:t>
            </a:r>
            <a:endParaRPr lang="en-US" dirty="0"/>
          </a:p>
        </p:txBody>
      </p:sp>
    </p:spTree>
    <p:extLst>
      <p:ext uri="{BB962C8B-B14F-4D97-AF65-F5344CB8AC3E}">
        <p14:creationId xmlns:p14="http://schemas.microsoft.com/office/powerpoint/2010/main" val="257588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smtClean="0"/>
              <a:t>Core </a:t>
            </a:r>
            <a:r>
              <a:rPr lang="en-US" dirty="0" smtClean="0"/>
              <a:t>IDEs</a:t>
            </a:r>
            <a:endParaRPr lang="en-US" dirty="0"/>
          </a:p>
        </p:txBody>
      </p:sp>
      <p:sp>
        <p:nvSpPr>
          <p:cNvPr id="3" name="Content Placeholder 2"/>
          <p:cNvSpPr>
            <a:spLocks noGrp="1"/>
          </p:cNvSpPr>
          <p:nvPr>
            <p:ph idx="1"/>
          </p:nvPr>
        </p:nvSpPr>
        <p:spPr/>
        <p:txBody>
          <a:bodyPr/>
          <a:lstStyle/>
          <a:p>
            <a:r>
              <a:rPr lang="en-US" dirty="0" smtClean="0"/>
              <a:t>Visual Studio 2015 with .NET Core Tools</a:t>
            </a:r>
          </a:p>
          <a:p>
            <a:r>
              <a:rPr lang="en-US" dirty="0" smtClean="0"/>
              <a:t>Visual </a:t>
            </a:r>
            <a:r>
              <a:rPr lang="en-US" dirty="0" smtClean="0"/>
              <a:t>Studio </a:t>
            </a:r>
            <a:r>
              <a:rPr lang="en-US" dirty="0" smtClean="0"/>
              <a:t>2017</a:t>
            </a:r>
          </a:p>
          <a:p>
            <a:r>
              <a:rPr lang="en-US" dirty="0"/>
              <a:t>Visual Studio </a:t>
            </a:r>
            <a:r>
              <a:rPr lang="en-US" dirty="0" smtClean="0"/>
              <a:t>Code</a:t>
            </a:r>
            <a:endParaRPr lang="en-US" dirty="0"/>
          </a:p>
          <a:p>
            <a:r>
              <a:rPr lang="en-US" dirty="0" smtClean="0"/>
              <a:t>Visual </a:t>
            </a:r>
            <a:r>
              <a:rPr lang="en-US" dirty="0" smtClean="0"/>
              <a:t>Studio for Mac</a:t>
            </a:r>
          </a:p>
          <a:p>
            <a:r>
              <a:rPr lang="en-US" dirty="0" smtClean="0"/>
              <a:t>Rider by </a:t>
            </a:r>
            <a:r>
              <a:rPr lang="en-US" dirty="0" err="1" smtClean="0"/>
              <a:t>Resharper</a:t>
            </a:r>
            <a:endParaRPr lang="en-US" dirty="0" smtClean="0"/>
          </a:p>
          <a:p>
            <a:endParaRPr lang="en-US" dirty="0" smtClean="0"/>
          </a:p>
        </p:txBody>
      </p:sp>
    </p:spTree>
    <p:extLst>
      <p:ext uri="{BB962C8B-B14F-4D97-AF65-F5344CB8AC3E}">
        <p14:creationId xmlns:p14="http://schemas.microsoft.com/office/powerpoint/2010/main" val="9959765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.NET Core 1.1</a:t>
            </a:r>
            <a:endParaRPr lang="en-US" dirty="0"/>
          </a:p>
        </p:txBody>
      </p:sp>
      <p:sp>
        <p:nvSpPr>
          <p:cNvPr id="3" name="Content Placeholder 2"/>
          <p:cNvSpPr>
            <a:spLocks noGrp="1"/>
          </p:cNvSpPr>
          <p:nvPr>
            <p:ph idx="1"/>
          </p:nvPr>
        </p:nvSpPr>
        <p:spPr/>
        <p:txBody>
          <a:bodyPr/>
          <a:lstStyle/>
          <a:p>
            <a:r>
              <a:rPr lang="en-US" dirty="0" smtClean="0"/>
              <a:t>Console</a:t>
            </a:r>
          </a:p>
          <a:p>
            <a:r>
              <a:rPr lang="en-US" dirty="0" smtClean="0"/>
              <a:t>Unit Test</a:t>
            </a:r>
          </a:p>
          <a:p>
            <a:r>
              <a:rPr lang="en-US" dirty="0" smtClean="0"/>
              <a:t>ASP.NET Core</a:t>
            </a:r>
          </a:p>
        </p:txBody>
      </p:sp>
    </p:spTree>
    <p:extLst>
      <p:ext uri="{BB962C8B-B14F-4D97-AF65-F5344CB8AC3E}">
        <p14:creationId xmlns:p14="http://schemas.microsoft.com/office/powerpoint/2010/main" val="200279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1.x OS Supports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55678" y="0"/>
            <a:ext cx="10594508" cy="6858000"/>
          </a:xfrm>
          <a:prstGeom prst="rect">
            <a:avLst/>
          </a:prstGeom>
        </p:spPr>
      </p:pic>
    </p:spTree>
    <p:extLst>
      <p:ext uri="{BB962C8B-B14F-4D97-AF65-F5344CB8AC3E}">
        <p14:creationId xmlns:p14="http://schemas.microsoft.com/office/powerpoint/2010/main" val="8663498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0321" y="2336873"/>
            <a:ext cx="4343400" cy="2349500"/>
          </a:xfrm>
          <a:prstGeom prst="rect">
            <a:avLst/>
          </a:prstGeom>
        </p:spPr>
      </p:pic>
    </p:spTree>
    <p:extLst>
      <p:ext uri="{BB962C8B-B14F-4D97-AF65-F5344CB8AC3E}">
        <p14:creationId xmlns:p14="http://schemas.microsoft.com/office/powerpoint/2010/main" val="1070790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938" y="439186"/>
            <a:ext cx="7429500" cy="5105400"/>
          </a:xfrm>
          <a:prstGeom prst="rect">
            <a:avLst/>
          </a:prstGeom>
        </p:spPr>
      </p:pic>
      <p:pic>
        <p:nvPicPr>
          <p:cNvPr id="5" name="Picture 4"/>
          <p:cNvPicPr>
            <a:picLocks noChangeAspect="1"/>
          </p:cNvPicPr>
          <p:nvPr/>
        </p:nvPicPr>
        <p:blipFill>
          <a:blip r:embed="rId3"/>
          <a:stretch>
            <a:fillRect/>
          </a:stretch>
        </p:blipFill>
        <p:spPr>
          <a:xfrm>
            <a:off x="854223" y="884547"/>
            <a:ext cx="8318500" cy="3771900"/>
          </a:xfrm>
          <a:prstGeom prst="rect">
            <a:avLst/>
          </a:prstGeom>
        </p:spPr>
      </p:pic>
      <p:pic>
        <p:nvPicPr>
          <p:cNvPr id="6" name="Picture 5"/>
          <p:cNvPicPr>
            <a:picLocks noChangeAspect="1"/>
          </p:cNvPicPr>
          <p:nvPr/>
        </p:nvPicPr>
        <p:blipFill>
          <a:blip r:embed="rId4"/>
          <a:stretch>
            <a:fillRect/>
          </a:stretch>
        </p:blipFill>
        <p:spPr>
          <a:xfrm>
            <a:off x="1565423" y="1061486"/>
            <a:ext cx="7302500" cy="4991100"/>
          </a:xfrm>
          <a:prstGeom prst="rect">
            <a:avLst/>
          </a:prstGeom>
        </p:spPr>
      </p:pic>
      <p:pic>
        <p:nvPicPr>
          <p:cNvPr id="7" name="Picture 6"/>
          <p:cNvPicPr>
            <a:picLocks noChangeAspect="1"/>
          </p:cNvPicPr>
          <p:nvPr/>
        </p:nvPicPr>
        <p:blipFill>
          <a:blip r:embed="rId5"/>
          <a:stretch>
            <a:fillRect/>
          </a:stretch>
        </p:blipFill>
        <p:spPr>
          <a:xfrm>
            <a:off x="2530108" y="1308814"/>
            <a:ext cx="7607300" cy="5003800"/>
          </a:xfrm>
          <a:prstGeom prst="rect">
            <a:avLst/>
          </a:prstGeom>
        </p:spPr>
      </p:pic>
      <p:pic>
        <p:nvPicPr>
          <p:cNvPr id="8" name="Picture 7"/>
          <p:cNvPicPr>
            <a:picLocks noChangeAspect="1"/>
          </p:cNvPicPr>
          <p:nvPr/>
        </p:nvPicPr>
        <p:blipFill>
          <a:blip r:embed="rId6"/>
          <a:stretch>
            <a:fillRect/>
          </a:stretch>
        </p:blipFill>
        <p:spPr>
          <a:xfrm>
            <a:off x="3167345" y="1706639"/>
            <a:ext cx="8343900" cy="4660900"/>
          </a:xfrm>
          <a:prstGeom prst="rect">
            <a:avLst/>
          </a:prstGeom>
        </p:spPr>
      </p:pic>
      <p:pic>
        <p:nvPicPr>
          <p:cNvPr id="9" name="Picture 8"/>
          <p:cNvPicPr>
            <a:picLocks noChangeAspect="1"/>
          </p:cNvPicPr>
          <p:nvPr/>
        </p:nvPicPr>
        <p:blipFill>
          <a:blip r:embed="rId7"/>
          <a:stretch>
            <a:fillRect/>
          </a:stretch>
        </p:blipFill>
        <p:spPr>
          <a:xfrm>
            <a:off x="3809181" y="2144393"/>
            <a:ext cx="7832514" cy="4533899"/>
          </a:xfrm>
          <a:prstGeom prst="rect">
            <a:avLst/>
          </a:prstGeom>
        </p:spPr>
      </p:pic>
    </p:spTree>
    <p:extLst>
      <p:ext uri="{BB962C8B-B14F-4D97-AF65-F5344CB8AC3E}">
        <p14:creationId xmlns:p14="http://schemas.microsoft.com/office/powerpoint/2010/main" val="817031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www.microsoft.com/net</a:t>
            </a:r>
            <a:endParaRPr lang="en-US" dirty="0" smtClean="0"/>
          </a:p>
          <a:p>
            <a:r>
              <a:rPr lang="en-US" dirty="0">
                <a:hlinkClick r:id="rId3"/>
              </a:rPr>
              <a:t>https://</a:t>
            </a:r>
            <a:r>
              <a:rPr lang="en-US" dirty="0" smtClean="0">
                <a:hlinkClick r:id="rId3"/>
              </a:rPr>
              <a:t>twitter.com/dotnet</a:t>
            </a:r>
            <a:endParaRPr lang="en-US" dirty="0" smtClean="0"/>
          </a:p>
          <a:p>
            <a:r>
              <a:rPr lang="en-US" dirty="0">
                <a:hlinkClick r:id="rId4"/>
              </a:rPr>
              <a:t>https://</a:t>
            </a:r>
            <a:r>
              <a:rPr lang="en-US" dirty="0" smtClean="0">
                <a:hlinkClick r:id="rId4"/>
              </a:rPr>
              <a:t>github.com/dotnet</a:t>
            </a:r>
            <a:endParaRPr lang="en-US" dirty="0" smtClean="0"/>
          </a:p>
          <a:p>
            <a:r>
              <a:rPr lang="en-US" dirty="0">
                <a:hlinkClick r:id="rId5"/>
              </a:rPr>
              <a:t>https://dotnetfoundation.org</a:t>
            </a:r>
            <a:r>
              <a:rPr lang="en-US" dirty="0" smtClean="0">
                <a:hlinkClick r:id="rId5"/>
              </a:rPr>
              <a:t>/</a:t>
            </a:r>
            <a:endParaRPr lang="en-US" dirty="0" smtClean="0"/>
          </a:p>
          <a:p>
            <a:r>
              <a:rPr lang="en-US" dirty="0">
                <a:hlinkClick r:id="rId6"/>
              </a:rPr>
              <a:t>https://</a:t>
            </a:r>
            <a:r>
              <a:rPr lang="en-US" dirty="0" smtClean="0">
                <a:hlinkClick r:id="rId6"/>
              </a:rPr>
              <a:t>dotnetfoundation.org/blog/google-join-tsg</a:t>
            </a:r>
            <a:r>
              <a:rPr lang="en-US" dirty="0" smtClean="0"/>
              <a:t> </a:t>
            </a:r>
          </a:p>
          <a:p>
            <a:endParaRPr lang="en-US" dirty="0"/>
          </a:p>
        </p:txBody>
      </p:sp>
    </p:spTree>
    <p:extLst>
      <p:ext uri="{BB962C8B-B14F-4D97-AF65-F5344CB8AC3E}">
        <p14:creationId xmlns:p14="http://schemas.microsoft.com/office/powerpoint/2010/main" val="1636011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01159" y="753228"/>
            <a:ext cx="11607800" cy="5702300"/>
          </a:xfrm>
          <a:prstGeom prst="rect">
            <a:avLst/>
          </a:prstGeom>
        </p:spPr>
      </p:pic>
    </p:spTree>
    <p:extLst>
      <p:ext uri="{BB962C8B-B14F-4D97-AF65-F5344CB8AC3E}">
        <p14:creationId xmlns:p14="http://schemas.microsoft.com/office/powerpoint/2010/main" val="1237269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.NET Framework</a:t>
            </a:r>
            <a:endParaRPr lang="en-US" dirty="0"/>
          </a:p>
        </p:txBody>
      </p:sp>
      <p:sp>
        <p:nvSpPr>
          <p:cNvPr id="3" name="Content Placeholder 2"/>
          <p:cNvSpPr>
            <a:spLocks noGrp="1"/>
          </p:cNvSpPr>
          <p:nvPr>
            <p:ph idx="1"/>
          </p:nvPr>
        </p:nvSpPr>
        <p:spPr/>
        <p:txBody>
          <a:bodyPr/>
          <a:lstStyle/>
          <a:p>
            <a:r>
              <a:rPr lang="en-US" dirty="0"/>
              <a:t>.NET Micro Framework</a:t>
            </a:r>
          </a:p>
          <a:p>
            <a:r>
              <a:rPr lang="en-US" dirty="0" smtClean="0"/>
              <a:t>Mono Framework</a:t>
            </a:r>
          </a:p>
          <a:p>
            <a:r>
              <a:rPr lang="en-US" dirty="0" err="1" smtClean="0"/>
              <a:t>Portable.NET</a:t>
            </a:r>
            <a:endParaRPr lang="en-US" dirty="0" smtClean="0"/>
          </a:p>
          <a:p>
            <a:r>
              <a:rPr lang="en-US" dirty="0" err="1" smtClean="0"/>
              <a:t>CrossNet</a:t>
            </a:r>
            <a:endParaRPr lang="en-US" dirty="0" smtClean="0"/>
          </a:p>
        </p:txBody>
      </p:sp>
    </p:spTree>
    <p:extLst>
      <p:ext uri="{BB962C8B-B14F-4D97-AF65-F5344CB8AC3E}">
        <p14:creationId xmlns:p14="http://schemas.microsoft.com/office/powerpoint/2010/main" val="304298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pic>
        <p:nvPicPr>
          <p:cNvPr id="4" name="Picture 3"/>
          <p:cNvPicPr>
            <a:picLocks noChangeAspect="1"/>
          </p:cNvPicPr>
          <p:nvPr/>
        </p:nvPicPr>
        <p:blipFill>
          <a:blip r:embed="rId2"/>
          <a:stretch>
            <a:fillRect/>
          </a:stretch>
        </p:blipFill>
        <p:spPr>
          <a:xfrm>
            <a:off x="1410550" y="334127"/>
            <a:ext cx="8438300" cy="6328725"/>
          </a:xfrm>
          <a:prstGeom prst="rect">
            <a:avLst/>
          </a:prstGeom>
        </p:spPr>
      </p:pic>
    </p:spTree>
    <p:extLst>
      <p:ext uri="{BB962C8B-B14F-4D97-AF65-F5344CB8AC3E}">
        <p14:creationId xmlns:p14="http://schemas.microsoft.com/office/powerpoint/2010/main" val="567703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Hello =&gt; .NET CORE</a:t>
            </a:r>
            <a:endParaRPr lang="en-US" dirty="0"/>
          </a:p>
        </p:txBody>
      </p:sp>
    </p:spTree>
    <p:extLst>
      <p:ext uri="{BB962C8B-B14F-4D97-AF65-F5344CB8AC3E}">
        <p14:creationId xmlns:p14="http://schemas.microsoft.com/office/powerpoint/2010/main" val="857184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a:t>
            </a:r>
            <a:r>
              <a:rPr lang="th-TH" dirty="0" smtClean="0"/>
              <a:t> </a:t>
            </a:r>
            <a:r>
              <a:rPr lang="en-US" dirty="0" smtClean="0"/>
              <a:t>Journey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ASP.NET user request run on Linux and new Target Window Nano then they start with Project K</a:t>
            </a:r>
            <a:endParaRPr lang="th-TH" dirty="0" smtClean="0"/>
          </a:p>
          <a:p>
            <a:r>
              <a:rPr lang="en-US" dirty="0" smtClean="0"/>
              <a:t>First Preview announced on Q4 2014 </a:t>
            </a:r>
          </a:p>
          <a:p>
            <a:pPr lvl="1"/>
            <a:r>
              <a:rPr lang="en-US" dirty="0" smtClean="0"/>
              <a:t>KRE, KVM, KPM</a:t>
            </a:r>
          </a:p>
          <a:p>
            <a:r>
              <a:rPr lang="en-US" dirty="0" smtClean="0"/>
              <a:t>Second Q1 2015</a:t>
            </a:r>
          </a:p>
          <a:p>
            <a:pPr lvl="1"/>
            <a:r>
              <a:rPr lang="en-US" dirty="0" smtClean="0"/>
              <a:t>DNX, DNVM, DNU</a:t>
            </a:r>
          </a:p>
          <a:p>
            <a:r>
              <a:rPr lang="en-US" dirty="0" smtClean="0"/>
              <a:t>.NET Core v1.0 and .NET Standard RTM on 27 June 2016</a:t>
            </a:r>
          </a:p>
          <a:p>
            <a:pPr lvl="1"/>
            <a:r>
              <a:rPr lang="en-US" dirty="0" err="1" smtClean="0"/>
              <a:t>dotnet</a:t>
            </a:r>
            <a:r>
              <a:rPr lang="en-US" dirty="0" smtClean="0"/>
              <a:t> </a:t>
            </a:r>
            <a:r>
              <a:rPr lang="en-US" dirty="0" smtClean="0">
                <a:solidFill>
                  <a:srgbClr val="00B0F0"/>
                </a:solidFill>
              </a:rPr>
              <a:t>new</a:t>
            </a:r>
            <a:r>
              <a:rPr lang="en-US" dirty="0" smtClean="0"/>
              <a:t>, </a:t>
            </a:r>
            <a:r>
              <a:rPr lang="en-US" dirty="0" smtClean="0">
                <a:solidFill>
                  <a:srgbClr val="00B0F0"/>
                </a:solidFill>
              </a:rPr>
              <a:t>restore</a:t>
            </a:r>
            <a:r>
              <a:rPr lang="en-US" dirty="0" smtClean="0"/>
              <a:t>, </a:t>
            </a:r>
            <a:r>
              <a:rPr lang="en-US" dirty="0" smtClean="0">
                <a:solidFill>
                  <a:srgbClr val="00B0F0"/>
                </a:solidFill>
              </a:rPr>
              <a:t>run</a:t>
            </a:r>
            <a:r>
              <a:rPr lang="en-US" dirty="0" smtClean="0"/>
              <a:t>, </a:t>
            </a:r>
            <a:r>
              <a:rPr lang="is-IS" dirty="0" smtClean="0"/>
              <a:t>…</a:t>
            </a:r>
          </a:p>
          <a:p>
            <a:r>
              <a:rPr lang="is-IS" dirty="0" smtClean="0"/>
              <a:t>REDHAT join .NET Foundation to help .NET App running on RHEL</a:t>
            </a:r>
            <a:endParaRPr lang="en-US" dirty="0" smtClean="0"/>
          </a:p>
          <a:p>
            <a:r>
              <a:rPr lang="en-US" dirty="0" smtClean="0"/>
              <a:t>Samsung join .NET Foundation contribute .NET core in area of ARM support</a:t>
            </a:r>
          </a:p>
          <a:p>
            <a:pPr lvl="1"/>
            <a:endParaRPr lang="en-US" dirty="0"/>
          </a:p>
        </p:txBody>
      </p:sp>
    </p:spTree>
    <p:extLst>
      <p:ext uri="{BB962C8B-B14F-4D97-AF65-F5344CB8AC3E}">
        <p14:creationId xmlns:p14="http://schemas.microsoft.com/office/powerpoint/2010/main" val="15231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linds(horizontal)">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11125</TotalTime>
  <Words>1037</Words>
  <Application>Microsoft Macintosh PowerPoint</Application>
  <PresentationFormat>Widescreen</PresentationFormat>
  <Paragraphs>173</Paragraphs>
  <Slides>40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Angsana New</vt:lpstr>
      <vt:lpstr>Calibri</vt:lpstr>
      <vt:lpstr>Cordia New</vt:lpstr>
      <vt:lpstr>Trebuchet MS</vt:lpstr>
      <vt:lpstr>Arial</vt:lpstr>
      <vt:lpstr>Berlin</vt:lpstr>
      <vt:lpstr> dotnet CORE</vt:lpstr>
      <vt:lpstr>Agenda</vt:lpstr>
      <vt:lpstr>.NET Framework</vt:lpstr>
      <vt:lpstr>PowerPoint Presentation</vt:lpstr>
      <vt:lpstr>PowerPoint Presentation</vt:lpstr>
      <vt:lpstr>Another .NET Framework</vt:lpstr>
      <vt:lpstr>PowerPoint Presentation</vt:lpstr>
      <vt:lpstr>Hello =&gt; .NET CORE</vt:lpstr>
      <vt:lpstr>.NET Core Journey</vt:lpstr>
      <vt:lpstr>PowerPoint Presentation</vt:lpstr>
      <vt:lpstr>.NET Core 1.0 Overview</vt:lpstr>
      <vt:lpstr>.NET CORE v1.0 </vt:lpstr>
      <vt:lpstr>.NET Core 1.0 Packages</vt:lpstr>
      <vt:lpstr>.NET Core 1.0 Workloads</vt:lpstr>
      <vt:lpstr>Performance</vt:lpstr>
      <vt:lpstr>Cross Platform Ready?</vt:lpstr>
      <vt:lpstr>New Picture</vt:lpstr>
      <vt:lpstr>Introduce .NET Standard Library 1.0</vt:lpstr>
      <vt:lpstr>.NET Standard Library v1</vt:lpstr>
      <vt:lpstr>.NET CLI Tools</vt:lpstr>
      <vt:lpstr>ASP.NET CORE 1.0</vt:lpstr>
      <vt:lpstr>ASP.NET CORE 1.0</vt:lpstr>
      <vt:lpstr>ASP.NET CORE 1.0 Feature</vt:lpstr>
      <vt:lpstr>ASP.NET CORE 1.0 Feature</vt:lpstr>
      <vt:lpstr>ASP.NET CORE 1.0 Feature</vt:lpstr>
      <vt:lpstr>ASP.NET CORE 1.0 Feature</vt:lpstr>
      <vt:lpstr>EF Core 1.0</vt:lpstr>
      <vt:lpstr>Support</vt:lpstr>
      <vt:lpstr>What’s new .NET Core 1.1</vt:lpstr>
      <vt:lpstr>.NET Standard 2.0</vt:lpstr>
      <vt:lpstr>What’s new in .NET Standard 2.0</vt:lpstr>
      <vt:lpstr>What’s new in ASP.NET Core 1.1</vt:lpstr>
      <vt:lpstr>ASP.NET Core 1.1 Performance</vt:lpstr>
      <vt:lpstr>ASP.NET Core on Linux performance</vt:lpstr>
      <vt:lpstr>Benchmarks</vt:lpstr>
      <vt:lpstr>.NET Core IDEs</vt:lpstr>
      <vt:lpstr>Demo .NET Core 1.1</vt:lpstr>
      <vt:lpstr>.NET CORE 1.x OS Supports</vt:lpstr>
      <vt:lpstr>Summary</vt:lpstr>
      <vt:lpstr>Summary</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dotnet Core 1.1 and IDEs</dc:title>
  <dc:creator>Microsoft Office User</dc:creator>
  <cp:lastModifiedBy>Microsoft Office User</cp:lastModifiedBy>
  <cp:revision>101</cp:revision>
  <dcterms:created xsi:type="dcterms:W3CDTF">2016-11-27T10:20:48Z</dcterms:created>
  <dcterms:modified xsi:type="dcterms:W3CDTF">2016-12-16T21:55:25Z</dcterms:modified>
</cp:coreProperties>
</file>